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5"/>
  </p:notesMasterIdLst>
  <p:sldIdLst>
    <p:sldId id="441" r:id="rId5"/>
    <p:sldId id="257" r:id="rId6"/>
    <p:sldId id="258" r:id="rId7"/>
    <p:sldId id="289" r:id="rId8"/>
    <p:sldId id="262" r:id="rId9"/>
    <p:sldId id="270" r:id="rId10"/>
    <p:sldId id="291" r:id="rId11"/>
    <p:sldId id="305" r:id="rId12"/>
    <p:sldId id="341" r:id="rId13"/>
    <p:sldId id="298" r:id="rId14"/>
    <p:sldId id="301" r:id="rId15"/>
    <p:sldId id="274" r:id="rId16"/>
    <p:sldId id="277" r:id="rId17"/>
    <p:sldId id="260" r:id="rId18"/>
    <p:sldId id="276" r:id="rId19"/>
    <p:sldId id="396" r:id="rId20"/>
    <p:sldId id="340" r:id="rId21"/>
    <p:sldId id="316" r:id="rId22"/>
    <p:sldId id="440" r:id="rId23"/>
    <p:sldId id="375" r:id="rId24"/>
    <p:sldId id="346" r:id="rId25"/>
    <p:sldId id="355" r:id="rId26"/>
    <p:sldId id="387" r:id="rId27"/>
    <p:sldId id="345" r:id="rId28"/>
    <p:sldId id="366" r:id="rId29"/>
    <p:sldId id="363" r:id="rId30"/>
    <p:sldId id="394" r:id="rId31"/>
    <p:sldId id="364" r:id="rId32"/>
    <p:sldId id="370" r:id="rId33"/>
    <p:sldId id="347" r:id="rId34"/>
    <p:sldId id="351" r:id="rId35"/>
    <p:sldId id="388" r:id="rId36"/>
    <p:sldId id="392" r:id="rId37"/>
    <p:sldId id="391" r:id="rId38"/>
    <p:sldId id="390" r:id="rId39"/>
    <p:sldId id="354" r:id="rId40"/>
    <p:sldId id="353" r:id="rId41"/>
    <p:sldId id="368" r:id="rId42"/>
    <p:sldId id="439" r:id="rId43"/>
    <p:sldId id="371" r:id="rId44"/>
    <p:sldId id="373" r:id="rId45"/>
    <p:sldId id="393" r:id="rId46"/>
    <p:sldId id="365" r:id="rId47"/>
    <p:sldId id="367" r:id="rId48"/>
    <p:sldId id="352" r:id="rId49"/>
    <p:sldId id="344" r:id="rId50"/>
    <p:sldId id="361" r:id="rId51"/>
    <p:sldId id="343" r:id="rId52"/>
    <p:sldId id="374" r:id="rId53"/>
    <p:sldId id="372" r:id="rId54"/>
    <p:sldId id="348" r:id="rId55"/>
    <p:sldId id="334" r:id="rId56"/>
    <p:sldId id="356" r:id="rId57"/>
    <p:sldId id="342" r:id="rId58"/>
    <p:sldId id="349" r:id="rId59"/>
    <p:sldId id="362" r:id="rId60"/>
    <p:sldId id="389" r:id="rId61"/>
    <p:sldId id="350" r:id="rId62"/>
    <p:sldId id="369" r:id="rId63"/>
    <p:sldId id="442" r:id="rId64"/>
  </p:sldIdLst>
  <p:sldSz cx="18288000" cy="10287000"/>
  <p:notesSz cx="9296400" cy="7010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63" autoAdjust="0"/>
    <p:restoredTop sz="91889" autoAdjust="0"/>
  </p:normalViewPr>
  <p:slideViewPr>
    <p:cSldViewPr>
      <p:cViewPr varScale="1">
        <p:scale>
          <a:sx n="61" d="100"/>
          <a:sy n="61" d="100"/>
        </p:scale>
        <p:origin x="126"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sz="2400" dirty="0"/>
              <a:t>Total Roadway Fatalities</a:t>
            </a:r>
          </a:p>
        </c:rich>
      </c:tx>
      <c:overlay val="0"/>
      <c:spPr>
        <a:noFill/>
        <a:ln>
          <a:noFill/>
        </a:ln>
        <a:effectLst/>
      </c:spPr>
    </c:title>
    <c:autoTitleDeleted val="0"/>
    <c:plotArea>
      <c:layout/>
      <c:barChart>
        <c:barDir val="col"/>
        <c:grouping val="clustered"/>
        <c:varyColors val="0"/>
        <c:ser>
          <c:idx val="0"/>
          <c:order val="0"/>
          <c:spPr>
            <a:pattFill prst="ltUpDiag">
              <a:fgClr>
                <a:schemeClr val="accent1"/>
              </a:fgClr>
              <a:bgClr>
                <a:schemeClr val="lt1"/>
              </a:bgClr>
            </a:pattFill>
            <a:ln w="25400">
              <a:noFill/>
            </a:ln>
            <a:effectLst/>
          </c:spPr>
          <c:invertIfNegative val="0"/>
          <c:dLbls>
            <c:dLbl>
              <c:idx val="13"/>
              <c:tx>
                <c:rich>
                  <a:bodyPr/>
                  <a:lstStyle/>
                  <a:p>
                    <a:r>
                      <a:rPr lang="en-US"/>
                      <a:t>664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407E-40DA-9102-F2FC8C99401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numRef>
              <c:f>Sheet1!$A$32:$A$45</c:f>
              <c:numCache>
                <c:formatCode>###########0</c:formatCode>
                <c:ptCount val="14"/>
                <c:pt idx="0">
                  <c:v>2012</c:v>
                </c:pt>
                <c:pt idx="1">
                  <c:v>2013</c:v>
                </c:pt>
                <c:pt idx="2">
                  <c:v>2014</c:v>
                </c:pt>
                <c:pt idx="3">
                  <c:v>2015</c:v>
                </c:pt>
                <c:pt idx="4">
                  <c:v>2016</c:v>
                </c:pt>
                <c:pt idx="5">
                  <c:v>2017</c:v>
                </c:pt>
                <c:pt idx="6">
                  <c:v>2018</c:v>
                </c:pt>
                <c:pt idx="7">
                  <c:v>2019</c:v>
                </c:pt>
                <c:pt idx="8">
                  <c:v>2020</c:v>
                </c:pt>
                <c:pt idx="9">
                  <c:v>2021</c:v>
                </c:pt>
                <c:pt idx="10" formatCode="General">
                  <c:v>2022</c:v>
                </c:pt>
                <c:pt idx="11" formatCode="General">
                  <c:v>2023</c:v>
                </c:pt>
                <c:pt idx="12" formatCode="General">
                  <c:v>2024</c:v>
                </c:pt>
                <c:pt idx="13" formatCode="General">
                  <c:v>2025</c:v>
                </c:pt>
              </c:numCache>
            </c:numRef>
          </c:cat>
          <c:val>
            <c:numRef>
              <c:f>Sheet1!$B$32:$B$45</c:f>
              <c:numCache>
                <c:formatCode>###,###,###,##0</c:formatCode>
                <c:ptCount val="14"/>
                <c:pt idx="0">
                  <c:v>746</c:v>
                </c:pt>
                <c:pt idx="1">
                  <c:v>638</c:v>
                </c:pt>
                <c:pt idx="2">
                  <c:v>672</c:v>
                </c:pt>
                <c:pt idx="3">
                  <c:v>761</c:v>
                </c:pt>
                <c:pt idx="4">
                  <c:v>834</c:v>
                </c:pt>
                <c:pt idx="5">
                  <c:v>782</c:v>
                </c:pt>
                <c:pt idx="6">
                  <c:v>724</c:v>
                </c:pt>
                <c:pt idx="7">
                  <c:v>732</c:v>
                </c:pt>
                <c:pt idx="8">
                  <c:v>780</c:v>
                </c:pt>
                <c:pt idx="9">
                  <c:v>806</c:v>
                </c:pt>
                <c:pt idx="10" formatCode="General">
                  <c:v>744</c:v>
                </c:pt>
                <c:pt idx="11" formatCode="General">
                  <c:v>814</c:v>
                </c:pt>
                <c:pt idx="12" formatCode="General">
                  <c:v>707</c:v>
                </c:pt>
                <c:pt idx="13" formatCode="General">
                  <c:v>661</c:v>
                </c:pt>
              </c:numCache>
            </c:numRef>
          </c:val>
          <c:extLst>
            <c:ext xmlns:c16="http://schemas.microsoft.com/office/drawing/2014/chart" uri="{C3380CC4-5D6E-409C-BE32-E72D297353CC}">
              <c16:uniqueId val="{00000000-D295-45CF-880D-2B1DBDF4DA12}"/>
            </c:ext>
          </c:extLst>
        </c:ser>
        <c:dLbls>
          <c:showLegendKey val="0"/>
          <c:showVal val="0"/>
          <c:showCatName val="0"/>
          <c:showSerName val="0"/>
          <c:showPercent val="0"/>
          <c:showBubbleSize val="0"/>
        </c:dLbls>
        <c:gapWidth val="150"/>
        <c:axId val="1750260063"/>
        <c:axId val="1750260543"/>
      </c:barChart>
      <c:dateAx>
        <c:axId val="1750260063"/>
        <c:scaling>
          <c:orientation val="minMax"/>
        </c:scaling>
        <c:delete val="0"/>
        <c:axPos val="b"/>
        <c:majorGridlines>
          <c:spPr>
            <a:ln w="9525" cap="flat" cmpd="sng" algn="ctr">
              <a:solidFill>
                <a:schemeClr val="lt1">
                  <a:alpha val="2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lt1"/>
                </a:solidFill>
                <a:latin typeface="+mn-lt"/>
                <a:ea typeface="+mn-ea"/>
                <a:cs typeface="+mn-cs"/>
              </a:defRPr>
            </a:pPr>
            <a:endParaRPr lang="en-US"/>
          </a:p>
        </c:txPr>
        <c:crossAx val="1750260543"/>
        <c:crosses val="autoZero"/>
        <c:auto val="0"/>
        <c:lblOffset val="100"/>
        <c:baseTimeUnit val="days"/>
      </c:dateAx>
      <c:valAx>
        <c:axId val="1750260543"/>
        <c:scaling>
          <c:orientation val="minMax"/>
          <c:min val="500"/>
        </c:scaling>
        <c:delete val="0"/>
        <c:axPos val="l"/>
        <c:majorGridlines>
          <c:spPr>
            <a:ln w="9525" cap="flat" cmpd="sng" algn="ctr">
              <a:solidFill>
                <a:schemeClr val="lt1">
                  <a:alpha val="2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lt1"/>
                </a:solidFill>
                <a:latin typeface="+mn-lt"/>
                <a:ea typeface="+mn-ea"/>
                <a:cs typeface="+mn-cs"/>
              </a:defRPr>
            </a:pPr>
            <a:endParaRPr lang="en-US"/>
          </a:p>
        </c:txPr>
        <c:crossAx val="1750260063"/>
        <c:crosses val="autoZero"/>
        <c:crossBetween val="between"/>
      </c:valAx>
      <c:spPr>
        <a:noFill/>
        <a:ln>
          <a:noFill/>
        </a:ln>
        <a:effectLst/>
      </c:spPr>
    </c:plotArea>
    <c:plotVisOnly val="1"/>
    <c:dispBlanksAs val="gap"/>
    <c:showDLblsOverMax val="0"/>
  </c:chart>
  <c:spPr>
    <a:solidFill>
      <a:schemeClr val="tx2">
        <a:lumMod val="75000"/>
        <a:lumOff val="25000"/>
      </a:schemeClr>
    </a:solidFill>
    <a:ln w="9525" cap="flat" cmpd="sng" algn="ctr">
      <a:solidFill>
        <a:schemeClr val="accent1"/>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en-US" sz="2400" dirty="0"/>
              <a:t>Kentucky</a:t>
            </a:r>
            <a:r>
              <a:rPr lang="en-US" sz="2400" baseline="0" dirty="0"/>
              <a:t> </a:t>
            </a:r>
            <a:r>
              <a:rPr lang="en-US" sz="2400" dirty="0"/>
              <a:t>NON-MOTORIZED FATALITIES</a:t>
            </a: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en-US"/>
        </a:p>
      </c:txPr>
    </c:title>
    <c:autoTitleDeleted val="0"/>
    <c:plotArea>
      <c:layout/>
      <c:barChart>
        <c:barDir val="col"/>
        <c:grouping val="clustered"/>
        <c:varyColors val="0"/>
        <c:ser>
          <c:idx val="0"/>
          <c:order val="0"/>
          <c:spPr>
            <a:pattFill prst="ltUpDiag">
              <a:fgClr>
                <a:schemeClr val="accent1"/>
              </a:fgClr>
              <a:bgClr>
                <a:schemeClr val="lt1"/>
              </a:bgClr>
            </a:pattFill>
            <a:ln w="25400">
              <a:noFill/>
            </a:ln>
            <a:effectLst/>
          </c:spPr>
          <c:invertIfNegative val="0"/>
          <c:dLbls>
            <c:dLbl>
              <c:idx val="13"/>
              <c:tx>
                <c:rich>
                  <a:bodyPr/>
                  <a:lstStyle/>
                  <a:p>
                    <a:r>
                      <a:rPr lang="en-US" dirty="0"/>
                      <a:t>98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62A-4ABF-B1F7-4765148AF2B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numRef>
              <c:f>Sheet1!$D$32:$D$45</c:f>
              <c:numCache>
                <c:formatCode>###########0</c:formatCode>
                <c:ptCount val="14"/>
                <c:pt idx="0">
                  <c:v>2012</c:v>
                </c:pt>
                <c:pt idx="1">
                  <c:v>2013</c:v>
                </c:pt>
                <c:pt idx="2">
                  <c:v>2014</c:v>
                </c:pt>
                <c:pt idx="3">
                  <c:v>2015</c:v>
                </c:pt>
                <c:pt idx="4">
                  <c:v>2016</c:v>
                </c:pt>
                <c:pt idx="5">
                  <c:v>2017</c:v>
                </c:pt>
                <c:pt idx="6">
                  <c:v>2018</c:v>
                </c:pt>
                <c:pt idx="7">
                  <c:v>2019</c:v>
                </c:pt>
                <c:pt idx="8">
                  <c:v>2020</c:v>
                </c:pt>
                <c:pt idx="9">
                  <c:v>2021</c:v>
                </c:pt>
                <c:pt idx="10" formatCode="General">
                  <c:v>2022</c:v>
                </c:pt>
                <c:pt idx="11" formatCode="General">
                  <c:v>2023</c:v>
                </c:pt>
                <c:pt idx="12" formatCode="General">
                  <c:v>2024</c:v>
                </c:pt>
                <c:pt idx="13" formatCode="General">
                  <c:v>2025</c:v>
                </c:pt>
              </c:numCache>
            </c:numRef>
          </c:cat>
          <c:val>
            <c:numRef>
              <c:f>Sheet1!$E$32:$E$45</c:f>
              <c:numCache>
                <c:formatCode>###,###,###,##0</c:formatCode>
                <c:ptCount val="14"/>
                <c:pt idx="0">
                  <c:v>55</c:v>
                </c:pt>
                <c:pt idx="1">
                  <c:v>58</c:v>
                </c:pt>
                <c:pt idx="2">
                  <c:v>61</c:v>
                </c:pt>
                <c:pt idx="3">
                  <c:v>74</c:v>
                </c:pt>
                <c:pt idx="4">
                  <c:v>90</c:v>
                </c:pt>
                <c:pt idx="5">
                  <c:v>90</c:v>
                </c:pt>
                <c:pt idx="6">
                  <c:v>83</c:v>
                </c:pt>
                <c:pt idx="7">
                  <c:v>78</c:v>
                </c:pt>
                <c:pt idx="8">
                  <c:v>96</c:v>
                </c:pt>
                <c:pt idx="9">
                  <c:v>85</c:v>
                </c:pt>
                <c:pt idx="10">
                  <c:v>116</c:v>
                </c:pt>
                <c:pt idx="11">
                  <c:v>138</c:v>
                </c:pt>
                <c:pt idx="12" formatCode="General">
                  <c:v>110</c:v>
                </c:pt>
                <c:pt idx="13" formatCode="General">
                  <c:v>97</c:v>
                </c:pt>
              </c:numCache>
            </c:numRef>
          </c:val>
          <c:extLst>
            <c:ext xmlns:c16="http://schemas.microsoft.com/office/drawing/2014/chart" uri="{C3380CC4-5D6E-409C-BE32-E72D297353CC}">
              <c16:uniqueId val="{00000000-9DF7-499B-80F4-7609659B9036}"/>
            </c:ext>
          </c:extLst>
        </c:ser>
        <c:dLbls>
          <c:showLegendKey val="0"/>
          <c:showVal val="0"/>
          <c:showCatName val="0"/>
          <c:showSerName val="0"/>
          <c:showPercent val="0"/>
          <c:showBubbleSize val="0"/>
        </c:dLbls>
        <c:gapWidth val="150"/>
        <c:axId val="371437279"/>
        <c:axId val="371436799"/>
      </c:barChart>
      <c:dateAx>
        <c:axId val="371437279"/>
        <c:scaling>
          <c:orientation val="minMax"/>
        </c:scaling>
        <c:delete val="0"/>
        <c:axPos val="b"/>
        <c:majorGridlines>
          <c:spPr>
            <a:ln w="9525" cap="flat" cmpd="sng" algn="ctr">
              <a:solidFill>
                <a:schemeClr val="lt1">
                  <a:alpha val="25000"/>
                </a:schemeClr>
              </a:solidFill>
              <a:round/>
            </a:ln>
            <a:effectLst/>
          </c:spPr>
        </c:majorGridlines>
        <c:numFmt formatCode="###########0" sourceLinked="1"/>
        <c:majorTickMark val="none"/>
        <c:minorTickMark val="none"/>
        <c:tickLblPos val="nextTo"/>
        <c:spPr>
          <a:noFill/>
          <a:ln w="12700" cap="flat" cmpd="sng" algn="ctr">
            <a:solidFill>
              <a:schemeClr val="lt1">
                <a:alpha val="25000"/>
              </a:schemeClr>
            </a:solidFill>
            <a:round/>
          </a:ln>
          <a:effectLst/>
        </c:spPr>
        <c:txPr>
          <a:bodyPr rot="-60000000" spcFirstLastPara="1" vertOverflow="ellipsis" vert="horz" wrap="square" anchor="ctr" anchorCtr="1"/>
          <a:lstStyle/>
          <a:p>
            <a:pPr>
              <a:defRPr sz="1200" b="0" i="0" u="none" strike="noStrike" kern="1200" spc="100" baseline="0">
                <a:solidFill>
                  <a:schemeClr val="lt1"/>
                </a:solidFill>
                <a:latin typeface="+mn-lt"/>
                <a:ea typeface="+mn-ea"/>
                <a:cs typeface="+mn-cs"/>
              </a:defRPr>
            </a:pPr>
            <a:endParaRPr lang="en-US"/>
          </a:p>
        </c:txPr>
        <c:crossAx val="371436799"/>
        <c:crosses val="autoZero"/>
        <c:auto val="0"/>
        <c:lblOffset val="100"/>
        <c:baseTimeUnit val="days"/>
      </c:dateAx>
      <c:valAx>
        <c:axId val="371436799"/>
        <c:scaling>
          <c:orientation val="minMax"/>
        </c:scaling>
        <c:delete val="0"/>
        <c:axPos val="l"/>
        <c:majorGridlines>
          <c:spPr>
            <a:ln w="9525" cap="flat" cmpd="sng" algn="ctr">
              <a:solidFill>
                <a:schemeClr val="lt1">
                  <a:alpha val="2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lt1"/>
                </a:solidFill>
                <a:latin typeface="+mn-lt"/>
                <a:ea typeface="+mn-ea"/>
                <a:cs typeface="+mn-cs"/>
              </a:defRPr>
            </a:pPr>
            <a:endParaRPr lang="en-US"/>
          </a:p>
        </c:txPr>
        <c:crossAx val="371437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tx2">
        <a:lumMod val="75000"/>
        <a:lumOff val="25000"/>
      </a:schemeClr>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7">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12700" cap="flat" cmpd="sng" algn="ctr">
        <a:solidFill>
          <a:schemeClr val="lt1">
            <a:alpha val="25000"/>
          </a:schemeClr>
        </a:solidFill>
        <a:round/>
      </a:ln>
    </cs:spPr>
    <cs:defRPr sz="900" b="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effectRef idx="0"/>
    <cs:fontRef idx="minor">
      <a:schemeClr val="lt1"/>
    </cs:fontRef>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8575" cap="rnd">
        <a:solidFill>
          <a:schemeClr val="lt1">
            <a:alpha val="50000"/>
          </a:schemeClr>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cap="flat" cmpd="sng" algn="ctr">
        <a:gradFill>
          <a:gsLst>
            <a:gs pos="79000">
              <a:schemeClr val="phClr"/>
            </a:gs>
            <a:gs pos="0">
              <a:schemeClr val="lt1">
                <a:alpha val="6000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 Id="rId4" Type="http://schemas.openxmlformats.org/officeDocument/2006/relationships/image" Target="../media/image3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C5E37D-E0C7-40A7-9A9D-9A10EB117E74}" type="doc">
      <dgm:prSet loTypeId="urn:microsoft.com/office/officeart/2005/8/layout/vProcess5" loCatId="process" qsTypeId="urn:microsoft.com/office/officeart/2005/8/quickstyle/3d3#1" qsCatId="3D" csTypeId="urn:microsoft.com/office/officeart/2005/8/colors/accent1_4#1" csCatId="accent1" phldr="1"/>
      <dgm:spPr/>
      <dgm:t>
        <a:bodyPr/>
        <a:lstStyle/>
        <a:p>
          <a:endParaRPr lang="en-US"/>
        </a:p>
      </dgm:t>
    </dgm:pt>
    <dgm:pt modelId="{677E1CE9-6201-4F2E-BC36-3CE344D6CDBC}">
      <dgm:prSet phldrT="[Text]" custT="1"/>
      <dgm:spPr/>
      <dgm:t>
        <a:bodyPr/>
        <a:lstStyle/>
        <a:p>
          <a:pPr algn="ctr"/>
          <a:r>
            <a:rPr lang="en-US" sz="2600" dirty="0">
              <a:latin typeface="Helvetica" panose="020B0604020202020204"/>
              <a:cs typeface="Helvetica" panose="020B0604020202020204"/>
            </a:rPr>
            <a:t>Review of SSA Successes</a:t>
          </a:r>
        </a:p>
      </dgm:t>
    </dgm:pt>
    <dgm:pt modelId="{3E1A1DF9-A5A6-481E-A98B-A12D1AC55AC4}" type="parTrans" cxnId="{CAEA9206-6207-4B68-BEE3-0167F448EA68}">
      <dgm:prSet/>
      <dgm:spPr/>
      <dgm:t>
        <a:bodyPr/>
        <a:lstStyle/>
        <a:p>
          <a:endParaRPr lang="en-US"/>
        </a:p>
      </dgm:t>
    </dgm:pt>
    <dgm:pt modelId="{69D10488-0430-4B8A-9CF5-06BB609EE092}" type="sibTrans" cxnId="{CAEA9206-6207-4B68-BEE3-0167F448EA68}">
      <dgm:prSet/>
      <dgm:spPr/>
      <dgm:t>
        <a:bodyPr/>
        <a:lstStyle/>
        <a:p>
          <a:endParaRPr lang="en-US" dirty="0"/>
        </a:p>
      </dgm:t>
    </dgm:pt>
    <dgm:pt modelId="{BA61F1D5-A905-4B9E-B5AB-E08278D56157}">
      <dgm:prSet phldrT="[Text]" custT="1"/>
      <dgm:spPr/>
      <dgm:t>
        <a:bodyPr/>
        <a:lstStyle/>
        <a:p>
          <a:pPr algn="ctr"/>
          <a:r>
            <a:rPr lang="en-US" sz="2600" dirty="0">
              <a:latin typeface="Helvetica" panose="020B0604020202020204"/>
              <a:cs typeface="Helvetica" panose="020B0604020202020204"/>
            </a:rPr>
            <a:t>Core Team Input and Prioritization</a:t>
          </a:r>
        </a:p>
      </dgm:t>
    </dgm:pt>
    <dgm:pt modelId="{CF6D04EF-537B-409E-8703-B7B888861EF4}" type="parTrans" cxnId="{E02E8E1A-13B2-4534-BEEE-B9824B230E54}">
      <dgm:prSet/>
      <dgm:spPr/>
      <dgm:t>
        <a:bodyPr/>
        <a:lstStyle/>
        <a:p>
          <a:endParaRPr lang="en-US"/>
        </a:p>
      </dgm:t>
    </dgm:pt>
    <dgm:pt modelId="{F6BAE9DB-D793-4561-BACC-9FE5FB00E372}" type="sibTrans" cxnId="{E02E8E1A-13B2-4534-BEEE-B9824B230E54}">
      <dgm:prSet/>
      <dgm:spPr/>
      <dgm:t>
        <a:bodyPr/>
        <a:lstStyle/>
        <a:p>
          <a:endParaRPr lang="en-US" dirty="0"/>
        </a:p>
      </dgm:t>
    </dgm:pt>
    <dgm:pt modelId="{A138A42A-0BE9-4912-B86D-B113AC979EBF}">
      <dgm:prSet phldrT="[Text]" custT="1"/>
      <dgm:spPr/>
      <dgm:t>
        <a:bodyPr/>
        <a:lstStyle/>
        <a:p>
          <a:pPr algn="ctr"/>
          <a:r>
            <a:rPr lang="en-US" sz="2600" dirty="0">
              <a:latin typeface="Helvetica" panose="020B0604020202020204"/>
              <a:cs typeface="Helvetica" panose="020B0604020202020204"/>
            </a:rPr>
            <a:t>Implementation Teams Develop Selected Strategies</a:t>
          </a:r>
        </a:p>
      </dgm:t>
    </dgm:pt>
    <dgm:pt modelId="{CCBBDB2E-D87F-4191-83FF-F44298096EE3}" type="parTrans" cxnId="{55259323-5C1E-4F67-A21A-BBDA83EF0E10}">
      <dgm:prSet/>
      <dgm:spPr/>
      <dgm:t>
        <a:bodyPr/>
        <a:lstStyle/>
        <a:p>
          <a:endParaRPr lang="en-US"/>
        </a:p>
      </dgm:t>
    </dgm:pt>
    <dgm:pt modelId="{D13410CC-133E-4618-8766-19E9D04A6A79}" type="sibTrans" cxnId="{55259323-5C1E-4F67-A21A-BBDA83EF0E10}">
      <dgm:prSet/>
      <dgm:spPr/>
      <dgm:t>
        <a:bodyPr/>
        <a:lstStyle/>
        <a:p>
          <a:endParaRPr lang="en-US"/>
        </a:p>
      </dgm:t>
    </dgm:pt>
    <dgm:pt modelId="{4701D9B3-6B4F-4320-B730-189D4F941BCE}">
      <dgm:prSet phldrT="[Text]" custT="1"/>
      <dgm:spPr/>
      <dgm:t>
        <a:bodyPr/>
        <a:lstStyle/>
        <a:p>
          <a:pPr algn="ctr"/>
          <a:r>
            <a:rPr lang="en-US" sz="2600" dirty="0">
              <a:latin typeface="Helvetica" panose="020B0604020202020204"/>
              <a:cs typeface="Helvetica" panose="020B0604020202020204"/>
            </a:rPr>
            <a:t>Executive Level Review</a:t>
          </a:r>
        </a:p>
      </dgm:t>
    </dgm:pt>
    <dgm:pt modelId="{AE065D26-1A82-4114-BDA0-83DE8E76E89C}" type="parTrans" cxnId="{F951AA44-40A4-4997-9FF6-0F69443CEC31}">
      <dgm:prSet/>
      <dgm:spPr/>
      <dgm:t>
        <a:bodyPr/>
        <a:lstStyle/>
        <a:p>
          <a:endParaRPr lang="en-US"/>
        </a:p>
      </dgm:t>
    </dgm:pt>
    <dgm:pt modelId="{8C49F2F4-F38F-40CD-B822-3B7F74AC04B6}" type="sibTrans" cxnId="{F951AA44-40A4-4997-9FF6-0F69443CEC31}">
      <dgm:prSet/>
      <dgm:spPr/>
      <dgm:t>
        <a:bodyPr/>
        <a:lstStyle/>
        <a:p>
          <a:endParaRPr lang="en-US" dirty="0"/>
        </a:p>
      </dgm:t>
    </dgm:pt>
    <dgm:pt modelId="{1E4C92C6-B0E4-4741-ACA8-5CD6C5337D35}" type="pres">
      <dgm:prSet presAssocID="{33C5E37D-E0C7-40A7-9A9D-9A10EB117E74}" presName="outerComposite" presStyleCnt="0">
        <dgm:presLayoutVars>
          <dgm:chMax val="5"/>
          <dgm:dir/>
          <dgm:resizeHandles val="exact"/>
        </dgm:presLayoutVars>
      </dgm:prSet>
      <dgm:spPr/>
    </dgm:pt>
    <dgm:pt modelId="{8E93D60F-C9DD-4D0C-92CC-8EDCB2164A17}" type="pres">
      <dgm:prSet presAssocID="{33C5E37D-E0C7-40A7-9A9D-9A10EB117E74}" presName="dummyMaxCanvas" presStyleCnt="0">
        <dgm:presLayoutVars/>
      </dgm:prSet>
      <dgm:spPr/>
    </dgm:pt>
    <dgm:pt modelId="{E91822D0-27EA-452B-8A1F-016D1AA83B95}" type="pres">
      <dgm:prSet presAssocID="{33C5E37D-E0C7-40A7-9A9D-9A10EB117E74}" presName="FourNodes_1" presStyleLbl="node1" presStyleIdx="0" presStyleCnt="4">
        <dgm:presLayoutVars>
          <dgm:bulletEnabled val="1"/>
        </dgm:presLayoutVars>
      </dgm:prSet>
      <dgm:spPr/>
    </dgm:pt>
    <dgm:pt modelId="{C6E107C9-2A5B-444F-829F-6982BC651435}" type="pres">
      <dgm:prSet presAssocID="{33C5E37D-E0C7-40A7-9A9D-9A10EB117E74}" presName="FourNodes_2" presStyleLbl="node1" presStyleIdx="1" presStyleCnt="4">
        <dgm:presLayoutVars>
          <dgm:bulletEnabled val="1"/>
        </dgm:presLayoutVars>
      </dgm:prSet>
      <dgm:spPr/>
    </dgm:pt>
    <dgm:pt modelId="{4E3FF389-1CEF-41C7-B41B-AF708983F9C7}" type="pres">
      <dgm:prSet presAssocID="{33C5E37D-E0C7-40A7-9A9D-9A10EB117E74}" presName="FourNodes_3" presStyleLbl="node1" presStyleIdx="2" presStyleCnt="4">
        <dgm:presLayoutVars>
          <dgm:bulletEnabled val="1"/>
        </dgm:presLayoutVars>
      </dgm:prSet>
      <dgm:spPr/>
    </dgm:pt>
    <dgm:pt modelId="{D79DDEC1-37E7-43DE-987F-79684432C7C7}" type="pres">
      <dgm:prSet presAssocID="{33C5E37D-E0C7-40A7-9A9D-9A10EB117E74}" presName="FourNodes_4" presStyleLbl="node1" presStyleIdx="3" presStyleCnt="4">
        <dgm:presLayoutVars>
          <dgm:bulletEnabled val="1"/>
        </dgm:presLayoutVars>
      </dgm:prSet>
      <dgm:spPr/>
    </dgm:pt>
    <dgm:pt modelId="{8D872E45-B2BF-4259-A4EB-F4D11F688A7F}" type="pres">
      <dgm:prSet presAssocID="{33C5E37D-E0C7-40A7-9A9D-9A10EB117E74}" presName="FourConn_1-2" presStyleLbl="fgAccFollowNode1" presStyleIdx="0" presStyleCnt="3">
        <dgm:presLayoutVars>
          <dgm:bulletEnabled val="1"/>
        </dgm:presLayoutVars>
      </dgm:prSet>
      <dgm:spPr/>
    </dgm:pt>
    <dgm:pt modelId="{42BA0CC5-6487-4DD5-8437-90E2E7372838}" type="pres">
      <dgm:prSet presAssocID="{33C5E37D-E0C7-40A7-9A9D-9A10EB117E74}" presName="FourConn_2-3" presStyleLbl="fgAccFollowNode1" presStyleIdx="1" presStyleCnt="3">
        <dgm:presLayoutVars>
          <dgm:bulletEnabled val="1"/>
        </dgm:presLayoutVars>
      </dgm:prSet>
      <dgm:spPr/>
    </dgm:pt>
    <dgm:pt modelId="{DD87882F-5098-452D-99E7-E90F336A463F}" type="pres">
      <dgm:prSet presAssocID="{33C5E37D-E0C7-40A7-9A9D-9A10EB117E74}" presName="FourConn_3-4" presStyleLbl="fgAccFollowNode1" presStyleIdx="2" presStyleCnt="3">
        <dgm:presLayoutVars>
          <dgm:bulletEnabled val="1"/>
        </dgm:presLayoutVars>
      </dgm:prSet>
      <dgm:spPr/>
    </dgm:pt>
    <dgm:pt modelId="{84DFBC31-DF75-4C54-B0BD-E454D9B49556}" type="pres">
      <dgm:prSet presAssocID="{33C5E37D-E0C7-40A7-9A9D-9A10EB117E74}" presName="FourNodes_1_text" presStyleLbl="node1" presStyleIdx="3" presStyleCnt="4">
        <dgm:presLayoutVars>
          <dgm:bulletEnabled val="1"/>
        </dgm:presLayoutVars>
      </dgm:prSet>
      <dgm:spPr/>
    </dgm:pt>
    <dgm:pt modelId="{BEC648C5-0BC1-49BD-B32F-2001262F455E}" type="pres">
      <dgm:prSet presAssocID="{33C5E37D-E0C7-40A7-9A9D-9A10EB117E74}" presName="FourNodes_2_text" presStyleLbl="node1" presStyleIdx="3" presStyleCnt="4">
        <dgm:presLayoutVars>
          <dgm:bulletEnabled val="1"/>
        </dgm:presLayoutVars>
      </dgm:prSet>
      <dgm:spPr/>
    </dgm:pt>
    <dgm:pt modelId="{2A363049-21E3-42CD-8A0B-8A1971502870}" type="pres">
      <dgm:prSet presAssocID="{33C5E37D-E0C7-40A7-9A9D-9A10EB117E74}" presName="FourNodes_3_text" presStyleLbl="node1" presStyleIdx="3" presStyleCnt="4">
        <dgm:presLayoutVars>
          <dgm:bulletEnabled val="1"/>
        </dgm:presLayoutVars>
      </dgm:prSet>
      <dgm:spPr/>
    </dgm:pt>
    <dgm:pt modelId="{A7FF3421-739A-4B69-9879-3946C86DD253}" type="pres">
      <dgm:prSet presAssocID="{33C5E37D-E0C7-40A7-9A9D-9A10EB117E74}" presName="FourNodes_4_text" presStyleLbl="node1" presStyleIdx="3" presStyleCnt="4">
        <dgm:presLayoutVars>
          <dgm:bulletEnabled val="1"/>
        </dgm:presLayoutVars>
      </dgm:prSet>
      <dgm:spPr/>
    </dgm:pt>
  </dgm:ptLst>
  <dgm:cxnLst>
    <dgm:cxn modelId="{CAEA9206-6207-4B68-BEE3-0167F448EA68}" srcId="{33C5E37D-E0C7-40A7-9A9D-9A10EB117E74}" destId="{677E1CE9-6201-4F2E-BC36-3CE344D6CDBC}" srcOrd="0" destOrd="0" parTransId="{3E1A1DF9-A5A6-481E-A98B-A12D1AC55AC4}" sibTransId="{69D10488-0430-4B8A-9CF5-06BB609EE092}"/>
    <dgm:cxn modelId="{E02E8E1A-13B2-4534-BEEE-B9824B230E54}" srcId="{33C5E37D-E0C7-40A7-9A9D-9A10EB117E74}" destId="{BA61F1D5-A905-4B9E-B5AB-E08278D56157}" srcOrd="1" destOrd="0" parTransId="{CF6D04EF-537B-409E-8703-B7B888861EF4}" sibTransId="{F6BAE9DB-D793-4561-BACC-9FE5FB00E372}"/>
    <dgm:cxn modelId="{55259323-5C1E-4F67-A21A-BBDA83EF0E10}" srcId="{33C5E37D-E0C7-40A7-9A9D-9A10EB117E74}" destId="{A138A42A-0BE9-4912-B86D-B113AC979EBF}" srcOrd="3" destOrd="0" parTransId="{CCBBDB2E-D87F-4191-83FF-F44298096EE3}" sibTransId="{D13410CC-133E-4618-8766-19E9D04A6A79}"/>
    <dgm:cxn modelId="{45C27825-1867-48D5-92D7-5CD1CA20AE33}" type="presOf" srcId="{F6BAE9DB-D793-4561-BACC-9FE5FB00E372}" destId="{42BA0CC5-6487-4DD5-8437-90E2E7372838}" srcOrd="0" destOrd="0" presId="urn:microsoft.com/office/officeart/2005/8/layout/vProcess5"/>
    <dgm:cxn modelId="{5C5C4F35-D5F7-4286-B226-8CFC2F26A81A}" type="presOf" srcId="{A138A42A-0BE9-4912-B86D-B113AC979EBF}" destId="{A7FF3421-739A-4B69-9879-3946C86DD253}" srcOrd="1" destOrd="0" presId="urn:microsoft.com/office/officeart/2005/8/layout/vProcess5"/>
    <dgm:cxn modelId="{FD80BF62-838C-48C0-A139-41A9F6175ACC}" type="presOf" srcId="{4701D9B3-6B4F-4320-B730-189D4F941BCE}" destId="{2A363049-21E3-42CD-8A0B-8A1971502870}" srcOrd="1" destOrd="0" presId="urn:microsoft.com/office/officeart/2005/8/layout/vProcess5"/>
    <dgm:cxn modelId="{F951AA44-40A4-4997-9FF6-0F69443CEC31}" srcId="{33C5E37D-E0C7-40A7-9A9D-9A10EB117E74}" destId="{4701D9B3-6B4F-4320-B730-189D4F941BCE}" srcOrd="2" destOrd="0" parTransId="{AE065D26-1A82-4114-BDA0-83DE8E76E89C}" sibTransId="{8C49F2F4-F38F-40CD-B822-3B7F74AC04B6}"/>
    <dgm:cxn modelId="{37B8C16B-69FE-4BBB-A14D-BB1D9CF8967C}" type="presOf" srcId="{33C5E37D-E0C7-40A7-9A9D-9A10EB117E74}" destId="{1E4C92C6-B0E4-4741-ACA8-5CD6C5337D35}" srcOrd="0" destOrd="0" presId="urn:microsoft.com/office/officeart/2005/8/layout/vProcess5"/>
    <dgm:cxn modelId="{8390F170-F4A3-45C7-BF49-A8366E735562}" type="presOf" srcId="{BA61F1D5-A905-4B9E-B5AB-E08278D56157}" destId="{C6E107C9-2A5B-444F-829F-6982BC651435}" srcOrd="0" destOrd="0" presId="urn:microsoft.com/office/officeart/2005/8/layout/vProcess5"/>
    <dgm:cxn modelId="{621F967D-6807-4AD7-906C-31A709CA59E9}" type="presOf" srcId="{A138A42A-0BE9-4912-B86D-B113AC979EBF}" destId="{D79DDEC1-37E7-43DE-987F-79684432C7C7}" srcOrd="0" destOrd="0" presId="urn:microsoft.com/office/officeart/2005/8/layout/vProcess5"/>
    <dgm:cxn modelId="{428EA290-ADD1-49E5-AE05-8E6203BAA4F9}" type="presOf" srcId="{BA61F1D5-A905-4B9E-B5AB-E08278D56157}" destId="{BEC648C5-0BC1-49BD-B32F-2001262F455E}" srcOrd="1" destOrd="0" presId="urn:microsoft.com/office/officeart/2005/8/layout/vProcess5"/>
    <dgm:cxn modelId="{6864389F-CC42-4389-8F70-965EE03AD985}" type="presOf" srcId="{8C49F2F4-F38F-40CD-B822-3B7F74AC04B6}" destId="{DD87882F-5098-452D-99E7-E90F336A463F}" srcOrd="0" destOrd="0" presId="urn:microsoft.com/office/officeart/2005/8/layout/vProcess5"/>
    <dgm:cxn modelId="{DAB25ECD-3E66-430A-A3DB-13211168423C}" type="presOf" srcId="{69D10488-0430-4B8A-9CF5-06BB609EE092}" destId="{8D872E45-B2BF-4259-A4EB-F4D11F688A7F}" srcOrd="0" destOrd="0" presId="urn:microsoft.com/office/officeart/2005/8/layout/vProcess5"/>
    <dgm:cxn modelId="{231728D8-2D39-4D9E-85D2-27158AF10C65}" type="presOf" srcId="{4701D9B3-6B4F-4320-B730-189D4F941BCE}" destId="{4E3FF389-1CEF-41C7-B41B-AF708983F9C7}" srcOrd="0" destOrd="0" presId="urn:microsoft.com/office/officeart/2005/8/layout/vProcess5"/>
    <dgm:cxn modelId="{1103E5EC-930F-4C0F-83BB-538DA105D085}" type="presOf" srcId="{677E1CE9-6201-4F2E-BC36-3CE344D6CDBC}" destId="{E91822D0-27EA-452B-8A1F-016D1AA83B95}" srcOrd="0" destOrd="0" presId="urn:microsoft.com/office/officeart/2005/8/layout/vProcess5"/>
    <dgm:cxn modelId="{46246FF1-15AF-4F9A-8266-EB47F7904233}" type="presOf" srcId="{677E1CE9-6201-4F2E-BC36-3CE344D6CDBC}" destId="{84DFBC31-DF75-4C54-B0BD-E454D9B49556}" srcOrd="1" destOrd="0" presId="urn:microsoft.com/office/officeart/2005/8/layout/vProcess5"/>
    <dgm:cxn modelId="{EB49E07B-A426-4804-A877-232D121AEDCA}" type="presParOf" srcId="{1E4C92C6-B0E4-4741-ACA8-5CD6C5337D35}" destId="{8E93D60F-C9DD-4D0C-92CC-8EDCB2164A17}" srcOrd="0" destOrd="0" presId="urn:microsoft.com/office/officeart/2005/8/layout/vProcess5"/>
    <dgm:cxn modelId="{510D8C67-9188-4879-B3EF-75E9A3BCF13C}" type="presParOf" srcId="{1E4C92C6-B0E4-4741-ACA8-5CD6C5337D35}" destId="{E91822D0-27EA-452B-8A1F-016D1AA83B95}" srcOrd="1" destOrd="0" presId="urn:microsoft.com/office/officeart/2005/8/layout/vProcess5"/>
    <dgm:cxn modelId="{7F0F8D8B-CEE8-4045-9892-0C8DF2180E61}" type="presParOf" srcId="{1E4C92C6-B0E4-4741-ACA8-5CD6C5337D35}" destId="{C6E107C9-2A5B-444F-829F-6982BC651435}" srcOrd="2" destOrd="0" presId="urn:microsoft.com/office/officeart/2005/8/layout/vProcess5"/>
    <dgm:cxn modelId="{158E91C8-AB76-4026-967C-A83C5EAF1640}" type="presParOf" srcId="{1E4C92C6-B0E4-4741-ACA8-5CD6C5337D35}" destId="{4E3FF389-1CEF-41C7-B41B-AF708983F9C7}" srcOrd="3" destOrd="0" presId="urn:microsoft.com/office/officeart/2005/8/layout/vProcess5"/>
    <dgm:cxn modelId="{1E14E036-5754-4BA0-8C22-2DF2CF81B293}" type="presParOf" srcId="{1E4C92C6-B0E4-4741-ACA8-5CD6C5337D35}" destId="{D79DDEC1-37E7-43DE-987F-79684432C7C7}" srcOrd="4" destOrd="0" presId="urn:microsoft.com/office/officeart/2005/8/layout/vProcess5"/>
    <dgm:cxn modelId="{C9D36C76-7AC3-401D-AE13-3E4FD7369B78}" type="presParOf" srcId="{1E4C92C6-B0E4-4741-ACA8-5CD6C5337D35}" destId="{8D872E45-B2BF-4259-A4EB-F4D11F688A7F}" srcOrd="5" destOrd="0" presId="urn:microsoft.com/office/officeart/2005/8/layout/vProcess5"/>
    <dgm:cxn modelId="{155330F1-1BFA-48B8-AF99-22AFD18E0B64}" type="presParOf" srcId="{1E4C92C6-B0E4-4741-ACA8-5CD6C5337D35}" destId="{42BA0CC5-6487-4DD5-8437-90E2E7372838}" srcOrd="6" destOrd="0" presId="urn:microsoft.com/office/officeart/2005/8/layout/vProcess5"/>
    <dgm:cxn modelId="{C5DFEC4B-3B96-4029-B888-C4C2E84B8EBC}" type="presParOf" srcId="{1E4C92C6-B0E4-4741-ACA8-5CD6C5337D35}" destId="{DD87882F-5098-452D-99E7-E90F336A463F}" srcOrd="7" destOrd="0" presId="urn:microsoft.com/office/officeart/2005/8/layout/vProcess5"/>
    <dgm:cxn modelId="{608A8FC2-4E04-47C7-A73C-EAE274651E7B}" type="presParOf" srcId="{1E4C92C6-B0E4-4741-ACA8-5CD6C5337D35}" destId="{84DFBC31-DF75-4C54-B0BD-E454D9B49556}" srcOrd="8" destOrd="0" presId="urn:microsoft.com/office/officeart/2005/8/layout/vProcess5"/>
    <dgm:cxn modelId="{F161F753-4B0B-470D-A507-0B74BF7CB260}" type="presParOf" srcId="{1E4C92C6-B0E4-4741-ACA8-5CD6C5337D35}" destId="{BEC648C5-0BC1-49BD-B32F-2001262F455E}" srcOrd="9" destOrd="0" presId="urn:microsoft.com/office/officeart/2005/8/layout/vProcess5"/>
    <dgm:cxn modelId="{4E89604E-DC3F-4C23-AA5A-BEC166DEFA61}" type="presParOf" srcId="{1E4C92C6-B0E4-4741-ACA8-5CD6C5337D35}" destId="{2A363049-21E3-42CD-8A0B-8A1971502870}" srcOrd="10" destOrd="0" presId="urn:microsoft.com/office/officeart/2005/8/layout/vProcess5"/>
    <dgm:cxn modelId="{110E1B99-7C85-4B72-A6E8-29AB760F9F37}" type="presParOf" srcId="{1E4C92C6-B0E4-4741-ACA8-5CD6C5337D35}" destId="{A7FF3421-739A-4B69-9879-3946C86DD25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43252C8-A404-4735-B998-A04C40179966}"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US"/>
        </a:p>
      </dgm:t>
    </dgm:pt>
    <dgm:pt modelId="{4FF59579-47B8-488C-BA16-A8813C57D52D}">
      <dgm:prSet phldrT="[Tex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Statewide</a:t>
          </a:r>
        </a:p>
      </dgm:t>
    </dgm:pt>
    <dgm:pt modelId="{4EE69199-AF83-4D8C-8F6A-1D3DC34A2BB6}" type="parTrans" cxnId="{4117F739-41FD-4A47-8355-553A76076542}">
      <dgm:prSet/>
      <dgm:spPr/>
      <dgm:t>
        <a:bodyPr/>
        <a:lstStyle/>
        <a:p>
          <a:endParaRPr lang="en-US"/>
        </a:p>
      </dgm:t>
    </dgm:pt>
    <dgm:pt modelId="{37240E8F-CDF6-40D2-BC2B-9A3D47F4882B}" type="sibTrans" cxnId="{4117F739-41FD-4A47-8355-553A76076542}">
      <dgm:prSet/>
      <dgm:spPr/>
      <dgm:t>
        <a:bodyPr/>
        <a:lstStyle/>
        <a:p>
          <a:endParaRPr lang="en-US"/>
        </a:p>
      </dgm:t>
    </dgm:pt>
    <dgm:pt modelId="{4187400D-DDDF-4F23-B04B-3CF5E791DCC6}">
      <dgm:prSet phldrT="[Tex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Planning</a:t>
          </a:r>
        </a:p>
      </dgm:t>
    </dgm:pt>
    <dgm:pt modelId="{8EE6C484-251C-4E1D-960E-1ECC025A5AB3}" type="parTrans" cxnId="{45C0AE57-873D-4D23-83A3-B8B47AA949A7}">
      <dgm:prSet/>
      <dgm:spPr/>
      <dgm:t>
        <a:bodyPr/>
        <a:lstStyle/>
        <a:p>
          <a:endParaRPr lang="en-US"/>
        </a:p>
      </dgm:t>
    </dgm:pt>
    <dgm:pt modelId="{F0D76429-DA0D-4133-89C9-C09936E13E60}" type="sibTrans" cxnId="{45C0AE57-873D-4D23-83A3-B8B47AA949A7}">
      <dgm:prSet/>
      <dgm:spPr/>
      <dgm:t>
        <a:bodyPr/>
        <a:lstStyle/>
        <a:p>
          <a:endParaRPr lang="en-US"/>
        </a:p>
      </dgm:t>
    </dgm:pt>
    <dgm:pt modelId="{6F91FBDB-0C6B-49D8-BFB4-F2C187486F41}">
      <dgm:prSet phldrT="[Tex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Design &amp; Geometrics</a:t>
          </a:r>
        </a:p>
      </dgm:t>
    </dgm:pt>
    <dgm:pt modelId="{C5D45CBD-83C5-48B6-98A7-B45D081B4D52}" type="parTrans" cxnId="{49DEF633-846B-4C4A-8D77-9FFFB6E8221A}">
      <dgm:prSet/>
      <dgm:spPr/>
      <dgm:t>
        <a:bodyPr/>
        <a:lstStyle/>
        <a:p>
          <a:endParaRPr lang="en-US"/>
        </a:p>
      </dgm:t>
    </dgm:pt>
    <dgm:pt modelId="{FB02D190-9769-4C31-A92C-2BB0D5CB6BA5}" type="sibTrans" cxnId="{49DEF633-846B-4C4A-8D77-9FFFB6E8221A}">
      <dgm:prSet/>
      <dgm:spPr/>
      <dgm:t>
        <a:bodyPr/>
        <a:lstStyle/>
        <a:p>
          <a:endParaRPr lang="en-US"/>
        </a:p>
      </dgm:t>
    </dgm:pt>
    <dgm:pt modelId="{0E81BBE7-BBC9-45FE-8260-E4011A4C2CC8}">
      <dgm:prSet phldrT="[Tex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HSIP</a:t>
          </a:r>
        </a:p>
      </dgm:t>
    </dgm:pt>
    <dgm:pt modelId="{FD6BC028-63B1-41B2-B6BE-BE0E5962BB33}" type="parTrans" cxnId="{4DA4729C-2360-4F95-83DB-3D829E847502}">
      <dgm:prSet/>
      <dgm:spPr/>
      <dgm:t>
        <a:bodyPr/>
        <a:lstStyle/>
        <a:p>
          <a:endParaRPr lang="en-US"/>
        </a:p>
      </dgm:t>
    </dgm:pt>
    <dgm:pt modelId="{4788FCF5-95DB-464A-87B6-567074701C8B}" type="sibTrans" cxnId="{4DA4729C-2360-4F95-83DB-3D829E847502}">
      <dgm:prSet/>
      <dgm:spPr/>
      <dgm:t>
        <a:bodyPr/>
        <a:lstStyle/>
        <a:p>
          <a:endParaRPr lang="en-US"/>
        </a:p>
      </dgm:t>
    </dgm:pt>
    <dgm:pt modelId="{5A0E3D2F-8E77-42EB-ADE6-C24D4C8F3859}">
      <dgm:prSet phldrT="[Tex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Traffic Operations</a:t>
          </a:r>
        </a:p>
      </dgm:t>
    </dgm:pt>
    <dgm:pt modelId="{9C7A791F-B0F9-47C9-8223-318371F913F6}" type="parTrans" cxnId="{94392622-FC8F-4031-8499-EC4E4649FE52}">
      <dgm:prSet/>
      <dgm:spPr/>
      <dgm:t>
        <a:bodyPr/>
        <a:lstStyle/>
        <a:p>
          <a:endParaRPr lang="en-US"/>
        </a:p>
      </dgm:t>
    </dgm:pt>
    <dgm:pt modelId="{BB932A18-B784-4DB0-8E94-00656BF7AA16}" type="sibTrans" cxnId="{94392622-FC8F-4031-8499-EC4E4649FE52}">
      <dgm:prSet/>
      <dgm:spPr/>
      <dgm:t>
        <a:bodyPr/>
        <a:lstStyle/>
        <a:p>
          <a:endParaRPr lang="en-US"/>
        </a:p>
      </dgm:t>
    </dgm:pt>
    <dgm:pt modelId="{AF6F72B2-BE30-4262-900F-4AD43FA73DA4}">
      <dgm:prSe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TSMO</a:t>
          </a:r>
        </a:p>
      </dgm:t>
    </dgm:pt>
    <dgm:pt modelId="{02B7FD36-5CF1-4EA0-A28E-224D47FC88BC}" type="parTrans" cxnId="{3E699E55-3DB9-40D6-840A-5BF5FF7853CA}">
      <dgm:prSet/>
      <dgm:spPr/>
      <dgm:t>
        <a:bodyPr/>
        <a:lstStyle/>
        <a:p>
          <a:endParaRPr lang="en-US"/>
        </a:p>
      </dgm:t>
    </dgm:pt>
    <dgm:pt modelId="{18451A92-9EB3-4575-89C4-49D1E08962EC}" type="sibTrans" cxnId="{3E699E55-3DB9-40D6-840A-5BF5FF7853CA}">
      <dgm:prSet/>
      <dgm:spPr/>
      <dgm:t>
        <a:bodyPr/>
        <a:lstStyle/>
        <a:p>
          <a:endParaRPr lang="en-US"/>
        </a:p>
      </dgm:t>
    </dgm:pt>
    <dgm:pt modelId="{952031EA-7D11-4B20-B2E7-DDEBC17883D7}">
      <dgm:prSe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Permits</a:t>
          </a:r>
        </a:p>
      </dgm:t>
    </dgm:pt>
    <dgm:pt modelId="{9ED1AE4D-A809-44AE-A723-CE25EFE43DA4}" type="parTrans" cxnId="{B28E248D-C26D-44FA-80BE-45B431A249F4}">
      <dgm:prSet/>
      <dgm:spPr/>
      <dgm:t>
        <a:bodyPr/>
        <a:lstStyle/>
        <a:p>
          <a:endParaRPr lang="en-US"/>
        </a:p>
      </dgm:t>
    </dgm:pt>
    <dgm:pt modelId="{B78787AF-7284-4068-85CE-4633CAFA561D}" type="sibTrans" cxnId="{B28E248D-C26D-44FA-80BE-45B431A249F4}">
      <dgm:prSet/>
      <dgm:spPr/>
      <dgm:t>
        <a:bodyPr/>
        <a:lstStyle/>
        <a:p>
          <a:endParaRPr lang="en-US"/>
        </a:p>
      </dgm:t>
    </dgm:pt>
    <dgm:pt modelId="{BC879166-8065-42FF-ADA1-0207190F5BA2}">
      <dgm:prSe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Construction</a:t>
          </a:r>
        </a:p>
      </dgm:t>
    </dgm:pt>
    <dgm:pt modelId="{4E09A37A-32AF-494A-90DB-AD56D0AD8A0F}" type="parTrans" cxnId="{005556DF-0336-49DE-8EE9-260AA7155642}">
      <dgm:prSet/>
      <dgm:spPr/>
      <dgm:t>
        <a:bodyPr/>
        <a:lstStyle/>
        <a:p>
          <a:endParaRPr lang="en-US"/>
        </a:p>
      </dgm:t>
    </dgm:pt>
    <dgm:pt modelId="{5A4168EB-ED11-4E90-A94D-374E290D84CD}" type="sibTrans" cxnId="{005556DF-0336-49DE-8EE9-260AA7155642}">
      <dgm:prSet/>
      <dgm:spPr/>
      <dgm:t>
        <a:bodyPr/>
        <a:lstStyle/>
        <a:p>
          <a:endParaRPr lang="en-US"/>
        </a:p>
      </dgm:t>
    </dgm:pt>
    <dgm:pt modelId="{0DD95632-17D3-4224-BD83-6C38B58A7803}">
      <dgm:prSet/>
      <dgm:spPr>
        <a:solidFill>
          <a:schemeClr val="tx2">
            <a:lumMod val="75000"/>
            <a:lumOff val="25000"/>
          </a:schemeClr>
        </a:solidFill>
      </dgm:spPr>
      <dgm:t>
        <a:bodyPr/>
        <a:lstStyle/>
        <a:p>
          <a:r>
            <a:rPr lang="en-US" dirty="0">
              <a:latin typeface="Helvetica" panose="020B0604020202020204" pitchFamily="34" charset="0"/>
              <a:cs typeface="Helvetica" panose="020B0604020202020204" pitchFamily="34" charset="0"/>
            </a:rPr>
            <a:t>Operations &amp; Maintenance</a:t>
          </a:r>
        </a:p>
      </dgm:t>
    </dgm:pt>
    <dgm:pt modelId="{8362C687-3F1F-43F7-A3BF-8AFF175B7EC1}" type="parTrans" cxnId="{EF8A65CC-19A2-4ED3-81BE-312D53EEFB4D}">
      <dgm:prSet/>
      <dgm:spPr/>
      <dgm:t>
        <a:bodyPr/>
        <a:lstStyle/>
        <a:p>
          <a:endParaRPr lang="en-US"/>
        </a:p>
      </dgm:t>
    </dgm:pt>
    <dgm:pt modelId="{8CB21418-A8CA-407F-9597-3B058E9C6D43}" type="sibTrans" cxnId="{EF8A65CC-19A2-4ED3-81BE-312D53EEFB4D}">
      <dgm:prSet/>
      <dgm:spPr/>
      <dgm:t>
        <a:bodyPr/>
        <a:lstStyle/>
        <a:p>
          <a:endParaRPr lang="en-US"/>
        </a:p>
      </dgm:t>
    </dgm:pt>
    <dgm:pt modelId="{EF6C192F-0AE2-4043-B3DF-5FD6C0ACF2AB}" type="pres">
      <dgm:prSet presAssocID="{043252C8-A404-4735-B998-A04C40179966}" presName="diagram" presStyleCnt="0">
        <dgm:presLayoutVars>
          <dgm:dir/>
          <dgm:resizeHandles val="exact"/>
        </dgm:presLayoutVars>
      </dgm:prSet>
      <dgm:spPr/>
    </dgm:pt>
    <dgm:pt modelId="{8640258F-1E3F-418A-BC87-99EA2D1DBBE6}" type="pres">
      <dgm:prSet presAssocID="{4FF59579-47B8-488C-BA16-A8813C57D52D}" presName="node" presStyleLbl="node1" presStyleIdx="0" presStyleCnt="9">
        <dgm:presLayoutVars>
          <dgm:bulletEnabled val="1"/>
        </dgm:presLayoutVars>
      </dgm:prSet>
      <dgm:spPr/>
    </dgm:pt>
    <dgm:pt modelId="{B23CED93-A3E1-4006-A485-32CC5E81DAE1}" type="pres">
      <dgm:prSet presAssocID="{37240E8F-CDF6-40D2-BC2B-9A3D47F4882B}" presName="sibTrans" presStyleCnt="0"/>
      <dgm:spPr/>
    </dgm:pt>
    <dgm:pt modelId="{29EB285D-B38F-41FD-8BDE-B1656CB17F44}" type="pres">
      <dgm:prSet presAssocID="{4187400D-DDDF-4F23-B04B-3CF5E791DCC6}" presName="node" presStyleLbl="node1" presStyleIdx="1" presStyleCnt="9">
        <dgm:presLayoutVars>
          <dgm:bulletEnabled val="1"/>
        </dgm:presLayoutVars>
      </dgm:prSet>
      <dgm:spPr/>
    </dgm:pt>
    <dgm:pt modelId="{767BA26B-75BE-4502-895A-B2AA3EFD1BC6}" type="pres">
      <dgm:prSet presAssocID="{F0D76429-DA0D-4133-89C9-C09936E13E60}" presName="sibTrans" presStyleCnt="0"/>
      <dgm:spPr/>
    </dgm:pt>
    <dgm:pt modelId="{59BC29C0-54C7-480A-A465-A58378221C43}" type="pres">
      <dgm:prSet presAssocID="{6F91FBDB-0C6B-49D8-BFB4-F2C187486F41}" presName="node" presStyleLbl="node1" presStyleIdx="2" presStyleCnt="9">
        <dgm:presLayoutVars>
          <dgm:bulletEnabled val="1"/>
        </dgm:presLayoutVars>
      </dgm:prSet>
      <dgm:spPr/>
    </dgm:pt>
    <dgm:pt modelId="{DA09500E-8D10-40D3-9764-CAF48F1F9B09}" type="pres">
      <dgm:prSet presAssocID="{FB02D190-9769-4C31-A92C-2BB0D5CB6BA5}" presName="sibTrans" presStyleCnt="0"/>
      <dgm:spPr/>
    </dgm:pt>
    <dgm:pt modelId="{8DCFCBFE-C1D1-4B48-9C5E-CB48FD7C07E0}" type="pres">
      <dgm:prSet presAssocID="{0E81BBE7-BBC9-45FE-8260-E4011A4C2CC8}" presName="node" presStyleLbl="node1" presStyleIdx="3" presStyleCnt="9">
        <dgm:presLayoutVars>
          <dgm:bulletEnabled val="1"/>
        </dgm:presLayoutVars>
      </dgm:prSet>
      <dgm:spPr/>
    </dgm:pt>
    <dgm:pt modelId="{CE0788C0-63E2-456D-8F1F-CF192A0A77FB}" type="pres">
      <dgm:prSet presAssocID="{4788FCF5-95DB-464A-87B6-567074701C8B}" presName="sibTrans" presStyleCnt="0"/>
      <dgm:spPr/>
    </dgm:pt>
    <dgm:pt modelId="{5D913FBC-5CD0-4265-8B55-0BBEF5314CF5}" type="pres">
      <dgm:prSet presAssocID="{5A0E3D2F-8E77-42EB-ADE6-C24D4C8F3859}" presName="node" presStyleLbl="node1" presStyleIdx="4" presStyleCnt="9">
        <dgm:presLayoutVars>
          <dgm:bulletEnabled val="1"/>
        </dgm:presLayoutVars>
      </dgm:prSet>
      <dgm:spPr/>
    </dgm:pt>
    <dgm:pt modelId="{35C20648-8B89-42EA-A349-ED7E6F813F8F}" type="pres">
      <dgm:prSet presAssocID="{BB932A18-B784-4DB0-8E94-00656BF7AA16}" presName="sibTrans" presStyleCnt="0"/>
      <dgm:spPr/>
    </dgm:pt>
    <dgm:pt modelId="{AAE35266-172D-4441-BD25-3ECEF8ACB00B}" type="pres">
      <dgm:prSet presAssocID="{AF6F72B2-BE30-4262-900F-4AD43FA73DA4}" presName="node" presStyleLbl="node1" presStyleIdx="5" presStyleCnt="9">
        <dgm:presLayoutVars>
          <dgm:bulletEnabled val="1"/>
        </dgm:presLayoutVars>
      </dgm:prSet>
      <dgm:spPr/>
    </dgm:pt>
    <dgm:pt modelId="{DE3F5D33-E756-482E-BC7C-5537EB9F1A1A}" type="pres">
      <dgm:prSet presAssocID="{18451A92-9EB3-4575-89C4-49D1E08962EC}" presName="sibTrans" presStyleCnt="0"/>
      <dgm:spPr/>
    </dgm:pt>
    <dgm:pt modelId="{CC2044A9-0769-4664-9AA1-30DA97074310}" type="pres">
      <dgm:prSet presAssocID="{952031EA-7D11-4B20-B2E7-DDEBC17883D7}" presName="node" presStyleLbl="node1" presStyleIdx="6" presStyleCnt="9">
        <dgm:presLayoutVars>
          <dgm:bulletEnabled val="1"/>
        </dgm:presLayoutVars>
      </dgm:prSet>
      <dgm:spPr/>
    </dgm:pt>
    <dgm:pt modelId="{AD352D92-FDAC-4F47-BC6F-2844DEAB398C}" type="pres">
      <dgm:prSet presAssocID="{B78787AF-7284-4068-85CE-4633CAFA561D}" presName="sibTrans" presStyleCnt="0"/>
      <dgm:spPr/>
    </dgm:pt>
    <dgm:pt modelId="{8E7F9677-3EC0-4C76-866B-A2488F2FA1FC}" type="pres">
      <dgm:prSet presAssocID="{BC879166-8065-42FF-ADA1-0207190F5BA2}" presName="node" presStyleLbl="node1" presStyleIdx="7" presStyleCnt="9">
        <dgm:presLayoutVars>
          <dgm:bulletEnabled val="1"/>
        </dgm:presLayoutVars>
      </dgm:prSet>
      <dgm:spPr/>
    </dgm:pt>
    <dgm:pt modelId="{5C54276F-AD66-48D2-BE67-2DE78C6BAB36}" type="pres">
      <dgm:prSet presAssocID="{5A4168EB-ED11-4E90-A94D-374E290D84CD}" presName="sibTrans" presStyleCnt="0"/>
      <dgm:spPr/>
    </dgm:pt>
    <dgm:pt modelId="{0B00E28A-9E32-428D-BF17-B7F8B014DA84}" type="pres">
      <dgm:prSet presAssocID="{0DD95632-17D3-4224-BD83-6C38B58A7803}" presName="node" presStyleLbl="node1" presStyleIdx="8" presStyleCnt="9">
        <dgm:presLayoutVars>
          <dgm:bulletEnabled val="1"/>
        </dgm:presLayoutVars>
      </dgm:prSet>
      <dgm:spPr/>
    </dgm:pt>
  </dgm:ptLst>
  <dgm:cxnLst>
    <dgm:cxn modelId="{4780B806-8AE6-4F55-81B5-F4D0A92EA99E}" type="presOf" srcId="{AF6F72B2-BE30-4262-900F-4AD43FA73DA4}" destId="{AAE35266-172D-4441-BD25-3ECEF8ACB00B}" srcOrd="0" destOrd="0" presId="urn:microsoft.com/office/officeart/2005/8/layout/default"/>
    <dgm:cxn modelId="{94392622-FC8F-4031-8499-EC4E4649FE52}" srcId="{043252C8-A404-4735-B998-A04C40179966}" destId="{5A0E3D2F-8E77-42EB-ADE6-C24D4C8F3859}" srcOrd="4" destOrd="0" parTransId="{9C7A791F-B0F9-47C9-8223-318371F913F6}" sibTransId="{BB932A18-B784-4DB0-8E94-00656BF7AA16}"/>
    <dgm:cxn modelId="{49DEF633-846B-4C4A-8D77-9FFFB6E8221A}" srcId="{043252C8-A404-4735-B998-A04C40179966}" destId="{6F91FBDB-0C6B-49D8-BFB4-F2C187486F41}" srcOrd="2" destOrd="0" parTransId="{C5D45CBD-83C5-48B6-98A7-B45D081B4D52}" sibTransId="{FB02D190-9769-4C31-A92C-2BB0D5CB6BA5}"/>
    <dgm:cxn modelId="{4117F739-41FD-4A47-8355-553A76076542}" srcId="{043252C8-A404-4735-B998-A04C40179966}" destId="{4FF59579-47B8-488C-BA16-A8813C57D52D}" srcOrd="0" destOrd="0" parTransId="{4EE69199-AF83-4D8C-8F6A-1D3DC34A2BB6}" sibTransId="{37240E8F-CDF6-40D2-BC2B-9A3D47F4882B}"/>
    <dgm:cxn modelId="{012A3245-23E8-4437-A668-DF55757290CC}" type="presOf" srcId="{4187400D-DDDF-4F23-B04B-3CF5E791DCC6}" destId="{29EB285D-B38F-41FD-8BDE-B1656CB17F44}" srcOrd="0" destOrd="0" presId="urn:microsoft.com/office/officeart/2005/8/layout/default"/>
    <dgm:cxn modelId="{152D9069-C0DF-456D-B2FE-69F511E2DDAD}" type="presOf" srcId="{BC879166-8065-42FF-ADA1-0207190F5BA2}" destId="{8E7F9677-3EC0-4C76-866B-A2488F2FA1FC}" srcOrd="0" destOrd="0" presId="urn:microsoft.com/office/officeart/2005/8/layout/default"/>
    <dgm:cxn modelId="{CD30166A-2D20-41AB-BD82-9460C5D0FA8F}" type="presOf" srcId="{0DD95632-17D3-4224-BD83-6C38B58A7803}" destId="{0B00E28A-9E32-428D-BF17-B7F8B014DA84}" srcOrd="0" destOrd="0" presId="urn:microsoft.com/office/officeart/2005/8/layout/default"/>
    <dgm:cxn modelId="{09B22C4B-B208-4C76-9929-98DFBA01E521}" type="presOf" srcId="{4FF59579-47B8-488C-BA16-A8813C57D52D}" destId="{8640258F-1E3F-418A-BC87-99EA2D1DBBE6}" srcOrd="0" destOrd="0" presId="urn:microsoft.com/office/officeart/2005/8/layout/default"/>
    <dgm:cxn modelId="{296F274E-0AC3-4B6D-A018-8A9A801FBD3B}" type="presOf" srcId="{952031EA-7D11-4B20-B2E7-DDEBC17883D7}" destId="{CC2044A9-0769-4664-9AA1-30DA97074310}" srcOrd="0" destOrd="0" presId="urn:microsoft.com/office/officeart/2005/8/layout/default"/>
    <dgm:cxn modelId="{3E699E55-3DB9-40D6-840A-5BF5FF7853CA}" srcId="{043252C8-A404-4735-B998-A04C40179966}" destId="{AF6F72B2-BE30-4262-900F-4AD43FA73DA4}" srcOrd="5" destOrd="0" parTransId="{02B7FD36-5CF1-4EA0-A28E-224D47FC88BC}" sibTransId="{18451A92-9EB3-4575-89C4-49D1E08962EC}"/>
    <dgm:cxn modelId="{45C0AE57-873D-4D23-83A3-B8B47AA949A7}" srcId="{043252C8-A404-4735-B998-A04C40179966}" destId="{4187400D-DDDF-4F23-B04B-3CF5E791DCC6}" srcOrd="1" destOrd="0" parTransId="{8EE6C484-251C-4E1D-960E-1ECC025A5AB3}" sibTransId="{F0D76429-DA0D-4133-89C9-C09936E13E60}"/>
    <dgm:cxn modelId="{A499FB7D-9847-46D0-B56B-B2B894CAE8D9}" type="presOf" srcId="{5A0E3D2F-8E77-42EB-ADE6-C24D4C8F3859}" destId="{5D913FBC-5CD0-4265-8B55-0BBEF5314CF5}" srcOrd="0" destOrd="0" presId="urn:microsoft.com/office/officeart/2005/8/layout/default"/>
    <dgm:cxn modelId="{1E84C182-9EA6-4D19-886B-16735E85F0BD}" type="presOf" srcId="{0E81BBE7-BBC9-45FE-8260-E4011A4C2CC8}" destId="{8DCFCBFE-C1D1-4B48-9C5E-CB48FD7C07E0}" srcOrd="0" destOrd="0" presId="urn:microsoft.com/office/officeart/2005/8/layout/default"/>
    <dgm:cxn modelId="{B28E248D-C26D-44FA-80BE-45B431A249F4}" srcId="{043252C8-A404-4735-B998-A04C40179966}" destId="{952031EA-7D11-4B20-B2E7-DDEBC17883D7}" srcOrd="6" destOrd="0" parTransId="{9ED1AE4D-A809-44AE-A723-CE25EFE43DA4}" sibTransId="{B78787AF-7284-4068-85CE-4633CAFA561D}"/>
    <dgm:cxn modelId="{0BBF4394-9F8A-4B8E-B591-EC80567695A3}" type="presOf" srcId="{6F91FBDB-0C6B-49D8-BFB4-F2C187486F41}" destId="{59BC29C0-54C7-480A-A465-A58378221C43}" srcOrd="0" destOrd="0" presId="urn:microsoft.com/office/officeart/2005/8/layout/default"/>
    <dgm:cxn modelId="{4DA4729C-2360-4F95-83DB-3D829E847502}" srcId="{043252C8-A404-4735-B998-A04C40179966}" destId="{0E81BBE7-BBC9-45FE-8260-E4011A4C2CC8}" srcOrd="3" destOrd="0" parTransId="{FD6BC028-63B1-41B2-B6BE-BE0E5962BB33}" sibTransId="{4788FCF5-95DB-464A-87B6-567074701C8B}"/>
    <dgm:cxn modelId="{EF8A65CC-19A2-4ED3-81BE-312D53EEFB4D}" srcId="{043252C8-A404-4735-B998-A04C40179966}" destId="{0DD95632-17D3-4224-BD83-6C38B58A7803}" srcOrd="8" destOrd="0" parTransId="{8362C687-3F1F-43F7-A3BF-8AFF175B7EC1}" sibTransId="{8CB21418-A8CA-407F-9597-3B058E9C6D43}"/>
    <dgm:cxn modelId="{005556DF-0336-49DE-8EE9-260AA7155642}" srcId="{043252C8-A404-4735-B998-A04C40179966}" destId="{BC879166-8065-42FF-ADA1-0207190F5BA2}" srcOrd="7" destOrd="0" parTransId="{4E09A37A-32AF-494A-90DB-AD56D0AD8A0F}" sibTransId="{5A4168EB-ED11-4E90-A94D-374E290D84CD}"/>
    <dgm:cxn modelId="{648AD1FC-7B1B-4366-ADD4-BF52F4C523BF}" type="presOf" srcId="{043252C8-A404-4735-B998-A04C40179966}" destId="{EF6C192F-0AE2-4043-B3DF-5FD6C0ACF2AB}" srcOrd="0" destOrd="0" presId="urn:microsoft.com/office/officeart/2005/8/layout/default"/>
    <dgm:cxn modelId="{EBD4B7F3-EEDD-4509-BF10-828AA656C44D}" type="presParOf" srcId="{EF6C192F-0AE2-4043-B3DF-5FD6C0ACF2AB}" destId="{8640258F-1E3F-418A-BC87-99EA2D1DBBE6}" srcOrd="0" destOrd="0" presId="urn:microsoft.com/office/officeart/2005/8/layout/default"/>
    <dgm:cxn modelId="{5A7750A2-3C1B-49DA-9B0A-D1987A5E3AEB}" type="presParOf" srcId="{EF6C192F-0AE2-4043-B3DF-5FD6C0ACF2AB}" destId="{B23CED93-A3E1-4006-A485-32CC5E81DAE1}" srcOrd="1" destOrd="0" presId="urn:microsoft.com/office/officeart/2005/8/layout/default"/>
    <dgm:cxn modelId="{68B7F632-BBF1-465B-9FA5-8CFB768730EB}" type="presParOf" srcId="{EF6C192F-0AE2-4043-B3DF-5FD6C0ACF2AB}" destId="{29EB285D-B38F-41FD-8BDE-B1656CB17F44}" srcOrd="2" destOrd="0" presId="urn:microsoft.com/office/officeart/2005/8/layout/default"/>
    <dgm:cxn modelId="{12D38D5B-5D46-4315-902D-CAA8AEC100E4}" type="presParOf" srcId="{EF6C192F-0AE2-4043-B3DF-5FD6C0ACF2AB}" destId="{767BA26B-75BE-4502-895A-B2AA3EFD1BC6}" srcOrd="3" destOrd="0" presId="urn:microsoft.com/office/officeart/2005/8/layout/default"/>
    <dgm:cxn modelId="{BCE29C27-E58D-4749-B6ED-C026686CF6E7}" type="presParOf" srcId="{EF6C192F-0AE2-4043-B3DF-5FD6C0ACF2AB}" destId="{59BC29C0-54C7-480A-A465-A58378221C43}" srcOrd="4" destOrd="0" presId="urn:microsoft.com/office/officeart/2005/8/layout/default"/>
    <dgm:cxn modelId="{B6824856-BA86-4117-9B7B-F951278B98AA}" type="presParOf" srcId="{EF6C192F-0AE2-4043-B3DF-5FD6C0ACF2AB}" destId="{DA09500E-8D10-40D3-9764-CAF48F1F9B09}" srcOrd="5" destOrd="0" presId="urn:microsoft.com/office/officeart/2005/8/layout/default"/>
    <dgm:cxn modelId="{B4CA384C-0587-4E69-A64A-04674768D16A}" type="presParOf" srcId="{EF6C192F-0AE2-4043-B3DF-5FD6C0ACF2AB}" destId="{8DCFCBFE-C1D1-4B48-9C5E-CB48FD7C07E0}" srcOrd="6" destOrd="0" presId="urn:microsoft.com/office/officeart/2005/8/layout/default"/>
    <dgm:cxn modelId="{A497DCAD-493A-4A56-AFD0-2A401A3143CB}" type="presParOf" srcId="{EF6C192F-0AE2-4043-B3DF-5FD6C0ACF2AB}" destId="{CE0788C0-63E2-456D-8F1F-CF192A0A77FB}" srcOrd="7" destOrd="0" presId="urn:microsoft.com/office/officeart/2005/8/layout/default"/>
    <dgm:cxn modelId="{91326EC7-2680-45A2-AA53-C990E84D8B99}" type="presParOf" srcId="{EF6C192F-0AE2-4043-B3DF-5FD6C0ACF2AB}" destId="{5D913FBC-5CD0-4265-8B55-0BBEF5314CF5}" srcOrd="8" destOrd="0" presId="urn:microsoft.com/office/officeart/2005/8/layout/default"/>
    <dgm:cxn modelId="{9911A396-6B06-4C75-9D82-564307E57BD7}" type="presParOf" srcId="{EF6C192F-0AE2-4043-B3DF-5FD6C0ACF2AB}" destId="{35C20648-8B89-42EA-A349-ED7E6F813F8F}" srcOrd="9" destOrd="0" presId="urn:microsoft.com/office/officeart/2005/8/layout/default"/>
    <dgm:cxn modelId="{25C46E96-BD00-4693-8CFF-560C977DB466}" type="presParOf" srcId="{EF6C192F-0AE2-4043-B3DF-5FD6C0ACF2AB}" destId="{AAE35266-172D-4441-BD25-3ECEF8ACB00B}" srcOrd="10" destOrd="0" presId="urn:microsoft.com/office/officeart/2005/8/layout/default"/>
    <dgm:cxn modelId="{EE9B47A4-D885-41E4-8C0A-ECC26C064A8D}" type="presParOf" srcId="{EF6C192F-0AE2-4043-B3DF-5FD6C0ACF2AB}" destId="{DE3F5D33-E756-482E-BC7C-5537EB9F1A1A}" srcOrd="11" destOrd="0" presId="urn:microsoft.com/office/officeart/2005/8/layout/default"/>
    <dgm:cxn modelId="{532C4F9B-69DB-4DE2-A296-CDF262D8BE7B}" type="presParOf" srcId="{EF6C192F-0AE2-4043-B3DF-5FD6C0ACF2AB}" destId="{CC2044A9-0769-4664-9AA1-30DA97074310}" srcOrd="12" destOrd="0" presId="urn:microsoft.com/office/officeart/2005/8/layout/default"/>
    <dgm:cxn modelId="{CB439904-FCA3-4CF9-93F4-647EE6B2B376}" type="presParOf" srcId="{EF6C192F-0AE2-4043-B3DF-5FD6C0ACF2AB}" destId="{AD352D92-FDAC-4F47-BC6F-2844DEAB398C}" srcOrd="13" destOrd="0" presId="urn:microsoft.com/office/officeart/2005/8/layout/default"/>
    <dgm:cxn modelId="{CA7B56AC-A929-4621-A6B2-34099376A055}" type="presParOf" srcId="{EF6C192F-0AE2-4043-B3DF-5FD6C0ACF2AB}" destId="{8E7F9677-3EC0-4C76-866B-A2488F2FA1FC}" srcOrd="14" destOrd="0" presId="urn:microsoft.com/office/officeart/2005/8/layout/default"/>
    <dgm:cxn modelId="{CDEB5528-80B5-4A1D-9432-1AA4FA4AA757}" type="presParOf" srcId="{EF6C192F-0AE2-4043-B3DF-5FD6C0ACF2AB}" destId="{5C54276F-AD66-48D2-BE67-2DE78C6BAB36}" srcOrd="15" destOrd="0" presId="urn:microsoft.com/office/officeart/2005/8/layout/default"/>
    <dgm:cxn modelId="{ED2781A1-BE10-481C-B820-8786A1546A45}" type="presParOf" srcId="{EF6C192F-0AE2-4043-B3DF-5FD6C0ACF2AB}" destId="{0B00E28A-9E32-428D-BF17-B7F8B014DA84}"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5CCDFC-1F91-4123-90A9-02598ED02917}" type="doc">
      <dgm:prSet loTypeId="urn:microsoft.com/office/officeart/2005/8/layout/vList3" loCatId="list" qsTypeId="urn:microsoft.com/office/officeart/2005/8/quickstyle/simple1#2" qsCatId="simple" csTypeId="urn:microsoft.com/office/officeart/2005/8/colors/accent3_2#1" csCatId="accent3" phldr="1"/>
      <dgm:spPr/>
    </dgm:pt>
    <dgm:pt modelId="{5018D2E2-ECA7-46D9-9402-213C20A29C97}">
      <dgm:prSet phldrT="[Text]"/>
      <dgm:spPr>
        <a:solidFill>
          <a:schemeClr val="tx2">
            <a:lumMod val="75000"/>
            <a:lumOff val="25000"/>
          </a:schemeClr>
        </a:solidFill>
      </dgm:spPr>
      <dgm:t>
        <a:bodyPr/>
        <a:lstStyle/>
        <a:p>
          <a:pPr algn="just">
            <a:buFont typeface="Arial" panose="020B0604020202020204" pitchFamily="34" charset="0"/>
            <a:buChar char="•"/>
          </a:pPr>
          <a:r>
            <a:rPr lang="en-US" b="1" dirty="0">
              <a:effectLst/>
              <a:latin typeface="Helvetica" panose="020B0604020202020204" pitchFamily="34" charset="0"/>
              <a:cs typeface="Helvetica" panose="020B0604020202020204" pitchFamily="34" charset="0"/>
            </a:rPr>
            <a:t>Process Change &amp; Improvement </a:t>
          </a:r>
          <a:r>
            <a:rPr lang="en-US" dirty="0">
              <a:effectLst/>
              <a:latin typeface="Helvetica" panose="020B0604020202020204" pitchFamily="34" charset="0"/>
              <a:cs typeface="Helvetica" panose="020B0604020202020204" pitchFamily="34" charset="0"/>
            </a:rPr>
            <a:t>- An idea whose implementation will require Cabinet leadership to change current practices or policies. A change in law may be required for some ideas.</a:t>
          </a:r>
          <a:endParaRPr lang="en-US" dirty="0">
            <a:latin typeface="Helvetica" panose="020B0604020202020204" pitchFamily="34" charset="0"/>
            <a:cs typeface="Helvetica" panose="020B0604020202020204" pitchFamily="34" charset="0"/>
          </a:endParaRPr>
        </a:p>
      </dgm:t>
    </dgm:pt>
    <dgm:pt modelId="{98CC09CF-A687-49EC-9239-BC86D44DF879}" type="parTrans" cxnId="{2A2AB2CC-3F49-4BE1-B4AF-D862D86A0763}">
      <dgm:prSet/>
      <dgm:spPr/>
      <dgm:t>
        <a:bodyPr/>
        <a:lstStyle/>
        <a:p>
          <a:endParaRPr lang="en-US"/>
        </a:p>
      </dgm:t>
    </dgm:pt>
    <dgm:pt modelId="{5003B4C8-A7C9-4256-82A3-16CA48382B34}" type="sibTrans" cxnId="{2A2AB2CC-3F49-4BE1-B4AF-D862D86A0763}">
      <dgm:prSet/>
      <dgm:spPr/>
      <dgm:t>
        <a:bodyPr/>
        <a:lstStyle/>
        <a:p>
          <a:endParaRPr lang="en-US"/>
        </a:p>
      </dgm:t>
    </dgm:pt>
    <dgm:pt modelId="{8566504B-63D4-42BC-B5A0-58E0D4C2C321}">
      <dgm:prSet phldrT="[Text]"/>
      <dgm:spPr>
        <a:solidFill>
          <a:schemeClr val="tx2">
            <a:lumMod val="75000"/>
            <a:lumOff val="25000"/>
          </a:schemeClr>
        </a:solidFill>
      </dgm:spPr>
      <dgm:t>
        <a:bodyPr/>
        <a:lstStyle/>
        <a:p>
          <a:pPr algn="just">
            <a:buFont typeface="Arial" panose="020B0604020202020204" pitchFamily="34" charset="0"/>
            <a:buChar char="•"/>
          </a:pPr>
          <a:r>
            <a:rPr lang="en-US" b="1" dirty="0">
              <a:effectLst/>
              <a:latin typeface="Helvetica" panose="020B0604020202020204" pitchFamily="34" charset="0"/>
              <a:cs typeface="Helvetica" panose="020B0604020202020204" pitchFamily="34" charset="0"/>
            </a:rPr>
            <a:t>Training &amp; Education </a:t>
          </a:r>
          <a:r>
            <a:rPr lang="en-US" dirty="0">
              <a:effectLst/>
              <a:latin typeface="Helvetica" panose="020B0604020202020204" pitchFamily="34" charset="0"/>
              <a:cs typeface="Helvetica" panose="020B0604020202020204" pitchFamily="34" charset="0"/>
            </a:rPr>
            <a:t>- Providing training and resources to staff and the public.</a:t>
          </a:r>
          <a:endParaRPr lang="en-US" dirty="0">
            <a:latin typeface="Helvetica" panose="020B0604020202020204" pitchFamily="34" charset="0"/>
            <a:cs typeface="Helvetica" panose="020B0604020202020204" pitchFamily="34" charset="0"/>
          </a:endParaRPr>
        </a:p>
      </dgm:t>
    </dgm:pt>
    <dgm:pt modelId="{8BBB7E4B-EA8D-401B-9281-DDE061C013A7}" type="parTrans" cxnId="{217441D9-EB4B-4590-BA02-A0EA8464B082}">
      <dgm:prSet/>
      <dgm:spPr/>
      <dgm:t>
        <a:bodyPr/>
        <a:lstStyle/>
        <a:p>
          <a:endParaRPr lang="en-US"/>
        </a:p>
      </dgm:t>
    </dgm:pt>
    <dgm:pt modelId="{6E7607C2-1093-4DE0-897C-6C4889D14F3C}" type="sibTrans" cxnId="{217441D9-EB4B-4590-BA02-A0EA8464B082}">
      <dgm:prSet/>
      <dgm:spPr/>
      <dgm:t>
        <a:bodyPr/>
        <a:lstStyle/>
        <a:p>
          <a:endParaRPr lang="en-US"/>
        </a:p>
      </dgm:t>
    </dgm:pt>
    <dgm:pt modelId="{5BC99118-BECC-4F7F-8CEC-81661600D3C7}">
      <dgm:prSet/>
      <dgm:spPr>
        <a:solidFill>
          <a:schemeClr val="tx2">
            <a:lumMod val="75000"/>
            <a:lumOff val="25000"/>
          </a:schemeClr>
        </a:solidFill>
      </dgm:spPr>
      <dgm:t>
        <a:bodyPr/>
        <a:lstStyle/>
        <a:p>
          <a:pPr algn="just"/>
          <a:r>
            <a:rPr lang="en-US" b="1" dirty="0">
              <a:effectLst/>
              <a:latin typeface="Helvetica" panose="020B0604020202020204" pitchFamily="34" charset="0"/>
              <a:cs typeface="Helvetica" panose="020B0604020202020204" pitchFamily="34" charset="0"/>
            </a:rPr>
            <a:t>Best Practice </a:t>
          </a:r>
          <a:r>
            <a:rPr lang="en-US" dirty="0">
              <a:effectLst/>
              <a:latin typeface="Helvetica" panose="020B0604020202020204" pitchFamily="34" charset="0"/>
              <a:cs typeface="Helvetica" panose="020B0604020202020204" pitchFamily="34" charset="0"/>
            </a:rPr>
            <a:t>- A practice that should be regularly implemented by all transportation professions. </a:t>
          </a:r>
        </a:p>
      </dgm:t>
    </dgm:pt>
    <dgm:pt modelId="{88A4D001-31B1-46F4-94CC-CE8BFBCCE58E}" type="parTrans" cxnId="{DB294E57-70B2-4728-BC7E-015B5C2A5D90}">
      <dgm:prSet/>
      <dgm:spPr/>
      <dgm:t>
        <a:bodyPr/>
        <a:lstStyle/>
        <a:p>
          <a:endParaRPr lang="en-US"/>
        </a:p>
      </dgm:t>
    </dgm:pt>
    <dgm:pt modelId="{48D1C098-D0C5-4D71-B82F-F01D1EFFD64A}" type="sibTrans" cxnId="{DB294E57-70B2-4728-BC7E-015B5C2A5D90}">
      <dgm:prSet/>
      <dgm:spPr/>
      <dgm:t>
        <a:bodyPr/>
        <a:lstStyle/>
        <a:p>
          <a:endParaRPr lang="en-US"/>
        </a:p>
      </dgm:t>
    </dgm:pt>
    <dgm:pt modelId="{1B5CF071-0A04-4901-A86D-6D7DA5237F4D}">
      <dgm:prSet/>
      <dgm:spPr>
        <a:solidFill>
          <a:schemeClr val="tx2">
            <a:lumMod val="75000"/>
            <a:lumOff val="25000"/>
          </a:schemeClr>
        </a:solidFill>
      </dgm:spPr>
      <dgm:t>
        <a:bodyPr/>
        <a:lstStyle/>
        <a:p>
          <a:pPr algn="just"/>
          <a:r>
            <a:rPr lang="en-US" b="1" dirty="0">
              <a:effectLst/>
              <a:latin typeface="Helvetica" panose="020B0604020202020204" pitchFamily="34" charset="0"/>
              <a:cs typeface="Helvetica" panose="020B0604020202020204" pitchFamily="34" charset="0"/>
            </a:rPr>
            <a:t>Tool in the Toolbox </a:t>
          </a:r>
          <a:r>
            <a:rPr lang="en-US" dirty="0">
              <a:effectLst/>
              <a:latin typeface="Helvetica" panose="020B0604020202020204" pitchFamily="34" charset="0"/>
              <a:cs typeface="Helvetica" panose="020B0604020202020204" pitchFamily="34" charset="0"/>
            </a:rPr>
            <a:t>- Strategies that may not be used on every project, but project-specific conditions indicate its use may reduce serious and fatal injury collisions.</a:t>
          </a:r>
        </a:p>
      </dgm:t>
    </dgm:pt>
    <dgm:pt modelId="{A360E7A4-33A9-442E-9CCA-211CA8B9E613}" type="parTrans" cxnId="{B9DC366D-3C13-4E8E-96CD-29071F47D0CF}">
      <dgm:prSet/>
      <dgm:spPr/>
      <dgm:t>
        <a:bodyPr/>
        <a:lstStyle/>
        <a:p>
          <a:endParaRPr lang="en-US"/>
        </a:p>
      </dgm:t>
    </dgm:pt>
    <dgm:pt modelId="{3E1B02D8-5253-46EF-B7CC-BB4D8041EBEF}" type="sibTrans" cxnId="{B9DC366D-3C13-4E8E-96CD-29071F47D0CF}">
      <dgm:prSet/>
      <dgm:spPr/>
      <dgm:t>
        <a:bodyPr/>
        <a:lstStyle/>
        <a:p>
          <a:endParaRPr lang="en-US"/>
        </a:p>
      </dgm:t>
    </dgm:pt>
    <dgm:pt modelId="{7C035A2C-9B35-4D5B-B974-9464840BA39B}" type="pres">
      <dgm:prSet presAssocID="{3D5CCDFC-1F91-4123-90A9-02598ED02917}" presName="linearFlow" presStyleCnt="0">
        <dgm:presLayoutVars>
          <dgm:dir/>
          <dgm:resizeHandles val="exact"/>
        </dgm:presLayoutVars>
      </dgm:prSet>
      <dgm:spPr/>
    </dgm:pt>
    <dgm:pt modelId="{C8847B35-8B98-4661-9E2E-07B92135B5A2}" type="pres">
      <dgm:prSet presAssocID="{1B5CF071-0A04-4901-A86D-6D7DA5237F4D}" presName="composite" presStyleCnt="0"/>
      <dgm:spPr/>
    </dgm:pt>
    <dgm:pt modelId="{B5676A24-BB73-40E4-9CEB-D1176FA3D2F0}" type="pres">
      <dgm:prSet presAssocID="{1B5CF071-0A04-4901-A86D-6D7DA5237F4D}" presName="imgShp" presStyleLbl="fgImgPlac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solidFill>
            <a:schemeClr val="tx2">
              <a:lumMod val="75000"/>
              <a:lumOff val="25000"/>
            </a:schemeClr>
          </a:solidFill>
        </a:ln>
      </dgm:spPr>
      <dgm:extLst>
        <a:ext uri="{E40237B7-FDA0-4F09-8148-C483321AD2D9}">
          <dgm14:cNvPr xmlns:dgm14="http://schemas.microsoft.com/office/drawing/2010/diagram" id="0" name="" descr="Gears"/>
        </a:ext>
      </dgm:extLst>
    </dgm:pt>
    <dgm:pt modelId="{6E7E7386-A4EC-4D45-B1DB-983480C07941}" type="pres">
      <dgm:prSet presAssocID="{1B5CF071-0A04-4901-A86D-6D7DA5237F4D}" presName="txShp" presStyleLbl="node1" presStyleIdx="0" presStyleCnt="4">
        <dgm:presLayoutVars>
          <dgm:bulletEnabled val="1"/>
        </dgm:presLayoutVars>
      </dgm:prSet>
      <dgm:spPr/>
    </dgm:pt>
    <dgm:pt modelId="{5EE6F2D0-6E46-468A-8DC9-604301F1DB4D}" type="pres">
      <dgm:prSet presAssocID="{3E1B02D8-5253-46EF-B7CC-BB4D8041EBEF}" presName="spacing" presStyleCnt="0"/>
      <dgm:spPr/>
    </dgm:pt>
    <dgm:pt modelId="{76B076D7-5BF8-4838-AE6D-485F9A0FBE13}" type="pres">
      <dgm:prSet presAssocID="{5BC99118-BECC-4F7F-8CEC-81661600D3C7}" presName="composite" presStyleCnt="0"/>
      <dgm:spPr/>
    </dgm:pt>
    <dgm:pt modelId="{774C02E6-A893-4218-ADBD-022BB03D7C0F}" type="pres">
      <dgm:prSet presAssocID="{5BC99118-BECC-4F7F-8CEC-81661600D3C7}" presName="imgShp" presStyleLbl="fgImgPlac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solidFill>
            <a:schemeClr val="tx2">
              <a:lumMod val="75000"/>
              <a:lumOff val="25000"/>
            </a:schemeClr>
          </a:solidFill>
        </a:ln>
      </dgm:spPr>
      <dgm:extLst>
        <a:ext uri="{E40237B7-FDA0-4F09-8148-C483321AD2D9}">
          <dgm14:cNvPr xmlns:dgm14="http://schemas.microsoft.com/office/drawing/2010/diagram" id="0" name="" descr="Closed book with solid fill"/>
        </a:ext>
      </dgm:extLst>
    </dgm:pt>
    <dgm:pt modelId="{E8952351-C623-43EB-A663-AB372A897973}" type="pres">
      <dgm:prSet presAssocID="{5BC99118-BECC-4F7F-8CEC-81661600D3C7}" presName="txShp" presStyleLbl="node1" presStyleIdx="1" presStyleCnt="4">
        <dgm:presLayoutVars>
          <dgm:bulletEnabled val="1"/>
        </dgm:presLayoutVars>
      </dgm:prSet>
      <dgm:spPr/>
    </dgm:pt>
    <dgm:pt modelId="{74E1B237-82E0-4096-8EC0-39CA969BAE19}" type="pres">
      <dgm:prSet presAssocID="{48D1C098-D0C5-4D71-B82F-F01D1EFFD64A}" presName="spacing" presStyleCnt="0"/>
      <dgm:spPr/>
    </dgm:pt>
    <dgm:pt modelId="{289B19DD-95BA-4C11-BBBD-5C55D1FFF2FF}" type="pres">
      <dgm:prSet presAssocID="{5018D2E2-ECA7-46D9-9402-213C20A29C97}" presName="composite" presStyleCnt="0"/>
      <dgm:spPr/>
    </dgm:pt>
    <dgm:pt modelId="{F9FD5346-A71D-41E5-800A-3CC825FC3A6B}" type="pres">
      <dgm:prSet presAssocID="{5018D2E2-ECA7-46D9-9402-213C20A29C97}" presName="imgShp" presStyleLbl="fgImgPlac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solidFill>
            <a:schemeClr val="tx2">
              <a:lumMod val="75000"/>
              <a:lumOff val="25000"/>
            </a:schemeClr>
          </a:solidFill>
        </a:ln>
      </dgm:spPr>
      <dgm:extLst>
        <a:ext uri="{E40237B7-FDA0-4F09-8148-C483321AD2D9}">
          <dgm14:cNvPr xmlns:dgm14="http://schemas.microsoft.com/office/drawing/2010/diagram" id="0" name="" descr="Gavel with solid fill"/>
        </a:ext>
      </dgm:extLst>
    </dgm:pt>
    <dgm:pt modelId="{8A842998-BEB1-4C6E-B76C-9DF65DA6328A}" type="pres">
      <dgm:prSet presAssocID="{5018D2E2-ECA7-46D9-9402-213C20A29C97}" presName="txShp" presStyleLbl="node1" presStyleIdx="2" presStyleCnt="4">
        <dgm:presLayoutVars>
          <dgm:bulletEnabled val="1"/>
        </dgm:presLayoutVars>
      </dgm:prSet>
      <dgm:spPr/>
    </dgm:pt>
    <dgm:pt modelId="{B79B5B75-D971-40B8-9213-29867A018942}" type="pres">
      <dgm:prSet presAssocID="{5003B4C8-A7C9-4256-82A3-16CA48382B34}" presName="spacing" presStyleCnt="0"/>
      <dgm:spPr/>
    </dgm:pt>
    <dgm:pt modelId="{36AD4902-10FF-408C-A52B-CABDC868F0D2}" type="pres">
      <dgm:prSet presAssocID="{8566504B-63D4-42BC-B5A0-58E0D4C2C321}" presName="composite" presStyleCnt="0"/>
      <dgm:spPr/>
    </dgm:pt>
    <dgm:pt modelId="{F2810D2D-AC88-4A5E-BBD9-0B44FEF2E830}" type="pres">
      <dgm:prSet presAssocID="{8566504B-63D4-42BC-B5A0-58E0D4C2C321}" presName="imgShp" presStyleLbl="fgImgPlac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solidFill>
            <a:schemeClr val="tx2">
              <a:lumMod val="75000"/>
              <a:lumOff val="25000"/>
            </a:schemeClr>
          </a:solidFill>
        </a:ln>
      </dgm:spPr>
      <dgm:extLst>
        <a:ext uri="{E40237B7-FDA0-4F09-8148-C483321AD2D9}">
          <dgm14:cNvPr xmlns:dgm14="http://schemas.microsoft.com/office/drawing/2010/diagram" id="0" name="" descr="Teacher with solid fill"/>
        </a:ext>
      </dgm:extLst>
    </dgm:pt>
    <dgm:pt modelId="{B1F0BEE4-C9F6-49FF-839A-BE5672F86814}" type="pres">
      <dgm:prSet presAssocID="{8566504B-63D4-42BC-B5A0-58E0D4C2C321}" presName="txShp" presStyleLbl="node1" presStyleIdx="3" presStyleCnt="4">
        <dgm:presLayoutVars>
          <dgm:bulletEnabled val="1"/>
        </dgm:presLayoutVars>
      </dgm:prSet>
      <dgm:spPr/>
    </dgm:pt>
  </dgm:ptLst>
  <dgm:cxnLst>
    <dgm:cxn modelId="{B9DC366D-3C13-4E8E-96CD-29071F47D0CF}" srcId="{3D5CCDFC-1F91-4123-90A9-02598ED02917}" destId="{1B5CF071-0A04-4901-A86D-6D7DA5237F4D}" srcOrd="0" destOrd="0" parTransId="{A360E7A4-33A9-442E-9CCA-211CA8B9E613}" sibTransId="{3E1B02D8-5253-46EF-B7CC-BB4D8041EBEF}"/>
    <dgm:cxn modelId="{48B4616D-687F-413B-9117-B6B08F336265}" type="presOf" srcId="{3D5CCDFC-1F91-4123-90A9-02598ED02917}" destId="{7C035A2C-9B35-4D5B-B974-9464840BA39B}" srcOrd="0" destOrd="0" presId="urn:microsoft.com/office/officeart/2005/8/layout/vList3"/>
    <dgm:cxn modelId="{FB422A54-84B2-4AF0-9170-789042C53426}" type="presOf" srcId="{1B5CF071-0A04-4901-A86D-6D7DA5237F4D}" destId="{6E7E7386-A4EC-4D45-B1DB-983480C07941}" srcOrd="0" destOrd="0" presId="urn:microsoft.com/office/officeart/2005/8/layout/vList3"/>
    <dgm:cxn modelId="{DB294E57-70B2-4728-BC7E-015B5C2A5D90}" srcId="{3D5CCDFC-1F91-4123-90A9-02598ED02917}" destId="{5BC99118-BECC-4F7F-8CEC-81661600D3C7}" srcOrd="1" destOrd="0" parTransId="{88A4D001-31B1-46F4-94CC-CE8BFBCCE58E}" sibTransId="{48D1C098-D0C5-4D71-B82F-F01D1EFFD64A}"/>
    <dgm:cxn modelId="{F31E92A0-C08F-4B8A-B98C-5312B9B7D389}" type="presOf" srcId="{8566504B-63D4-42BC-B5A0-58E0D4C2C321}" destId="{B1F0BEE4-C9F6-49FF-839A-BE5672F86814}" srcOrd="0" destOrd="0" presId="urn:microsoft.com/office/officeart/2005/8/layout/vList3"/>
    <dgm:cxn modelId="{46B8C6C9-03AC-4B53-B084-73A273F7BACE}" type="presOf" srcId="{5BC99118-BECC-4F7F-8CEC-81661600D3C7}" destId="{E8952351-C623-43EB-A663-AB372A897973}" srcOrd="0" destOrd="0" presId="urn:microsoft.com/office/officeart/2005/8/layout/vList3"/>
    <dgm:cxn modelId="{2A2AB2CC-3F49-4BE1-B4AF-D862D86A0763}" srcId="{3D5CCDFC-1F91-4123-90A9-02598ED02917}" destId="{5018D2E2-ECA7-46D9-9402-213C20A29C97}" srcOrd="2" destOrd="0" parTransId="{98CC09CF-A687-49EC-9239-BC86D44DF879}" sibTransId="{5003B4C8-A7C9-4256-82A3-16CA48382B34}"/>
    <dgm:cxn modelId="{ACFA4FD2-BB02-4A52-8192-B8C9B849B17C}" type="presOf" srcId="{5018D2E2-ECA7-46D9-9402-213C20A29C97}" destId="{8A842998-BEB1-4C6E-B76C-9DF65DA6328A}" srcOrd="0" destOrd="0" presId="urn:microsoft.com/office/officeart/2005/8/layout/vList3"/>
    <dgm:cxn modelId="{217441D9-EB4B-4590-BA02-A0EA8464B082}" srcId="{3D5CCDFC-1F91-4123-90A9-02598ED02917}" destId="{8566504B-63D4-42BC-B5A0-58E0D4C2C321}" srcOrd="3" destOrd="0" parTransId="{8BBB7E4B-EA8D-401B-9281-DDE061C013A7}" sibTransId="{6E7607C2-1093-4DE0-897C-6C4889D14F3C}"/>
    <dgm:cxn modelId="{6143E9F9-2183-4070-98B7-FE2D385AE4D4}" type="presParOf" srcId="{7C035A2C-9B35-4D5B-B974-9464840BA39B}" destId="{C8847B35-8B98-4661-9E2E-07B92135B5A2}" srcOrd="0" destOrd="0" presId="urn:microsoft.com/office/officeart/2005/8/layout/vList3"/>
    <dgm:cxn modelId="{0DAC029B-DA74-459A-AA72-E8D868DAF4F8}" type="presParOf" srcId="{C8847B35-8B98-4661-9E2E-07B92135B5A2}" destId="{B5676A24-BB73-40E4-9CEB-D1176FA3D2F0}" srcOrd="0" destOrd="0" presId="urn:microsoft.com/office/officeart/2005/8/layout/vList3"/>
    <dgm:cxn modelId="{69388EE4-F9B4-4941-8EDC-A82A0E426EBE}" type="presParOf" srcId="{C8847B35-8B98-4661-9E2E-07B92135B5A2}" destId="{6E7E7386-A4EC-4D45-B1DB-983480C07941}" srcOrd="1" destOrd="0" presId="urn:microsoft.com/office/officeart/2005/8/layout/vList3"/>
    <dgm:cxn modelId="{9A65D51C-1A8D-4C4A-AF43-ABEE5390DAC1}" type="presParOf" srcId="{7C035A2C-9B35-4D5B-B974-9464840BA39B}" destId="{5EE6F2D0-6E46-468A-8DC9-604301F1DB4D}" srcOrd="1" destOrd="0" presId="urn:microsoft.com/office/officeart/2005/8/layout/vList3"/>
    <dgm:cxn modelId="{77B12D03-2C11-49C5-A91A-7D6B8072F44B}" type="presParOf" srcId="{7C035A2C-9B35-4D5B-B974-9464840BA39B}" destId="{76B076D7-5BF8-4838-AE6D-485F9A0FBE13}" srcOrd="2" destOrd="0" presId="urn:microsoft.com/office/officeart/2005/8/layout/vList3"/>
    <dgm:cxn modelId="{2A49DE5C-7235-437D-B08D-B606BD6D4AB1}" type="presParOf" srcId="{76B076D7-5BF8-4838-AE6D-485F9A0FBE13}" destId="{774C02E6-A893-4218-ADBD-022BB03D7C0F}" srcOrd="0" destOrd="0" presId="urn:microsoft.com/office/officeart/2005/8/layout/vList3"/>
    <dgm:cxn modelId="{878EC3CF-7DC8-40C6-A76A-98ADB331F558}" type="presParOf" srcId="{76B076D7-5BF8-4838-AE6D-485F9A0FBE13}" destId="{E8952351-C623-43EB-A663-AB372A897973}" srcOrd="1" destOrd="0" presId="urn:microsoft.com/office/officeart/2005/8/layout/vList3"/>
    <dgm:cxn modelId="{D0AAD089-D376-44E7-901D-F63DC4D06599}" type="presParOf" srcId="{7C035A2C-9B35-4D5B-B974-9464840BA39B}" destId="{74E1B237-82E0-4096-8EC0-39CA969BAE19}" srcOrd="3" destOrd="0" presId="urn:microsoft.com/office/officeart/2005/8/layout/vList3"/>
    <dgm:cxn modelId="{2601879F-35B0-4ADB-9B43-AE867169FC2D}" type="presParOf" srcId="{7C035A2C-9B35-4D5B-B974-9464840BA39B}" destId="{289B19DD-95BA-4C11-BBBD-5C55D1FFF2FF}" srcOrd="4" destOrd="0" presId="urn:microsoft.com/office/officeart/2005/8/layout/vList3"/>
    <dgm:cxn modelId="{FCACB7D2-8481-4A3C-A4E2-4C712D156059}" type="presParOf" srcId="{289B19DD-95BA-4C11-BBBD-5C55D1FFF2FF}" destId="{F9FD5346-A71D-41E5-800A-3CC825FC3A6B}" srcOrd="0" destOrd="0" presId="urn:microsoft.com/office/officeart/2005/8/layout/vList3"/>
    <dgm:cxn modelId="{A8412B61-5CDC-488D-99D4-293F884F8A40}" type="presParOf" srcId="{289B19DD-95BA-4C11-BBBD-5C55D1FFF2FF}" destId="{8A842998-BEB1-4C6E-B76C-9DF65DA6328A}" srcOrd="1" destOrd="0" presId="urn:microsoft.com/office/officeart/2005/8/layout/vList3"/>
    <dgm:cxn modelId="{BE3A6DDB-5775-40C4-929E-4D3D14D3C44F}" type="presParOf" srcId="{7C035A2C-9B35-4D5B-B974-9464840BA39B}" destId="{B79B5B75-D971-40B8-9213-29867A018942}" srcOrd="5" destOrd="0" presId="urn:microsoft.com/office/officeart/2005/8/layout/vList3"/>
    <dgm:cxn modelId="{57B08DA4-36B0-4B2E-9EDA-3D9A2AEB4945}" type="presParOf" srcId="{7C035A2C-9B35-4D5B-B974-9464840BA39B}" destId="{36AD4902-10FF-408C-A52B-CABDC868F0D2}" srcOrd="6" destOrd="0" presId="urn:microsoft.com/office/officeart/2005/8/layout/vList3"/>
    <dgm:cxn modelId="{FB646D3F-B519-41BA-A4FA-19A00BFF7E31}" type="presParOf" srcId="{36AD4902-10FF-408C-A52B-CABDC868F0D2}" destId="{F2810D2D-AC88-4A5E-BBD9-0B44FEF2E830}" srcOrd="0" destOrd="0" presId="urn:microsoft.com/office/officeart/2005/8/layout/vList3"/>
    <dgm:cxn modelId="{57D17B76-C8F7-485E-99B8-486F62877E99}" type="presParOf" srcId="{36AD4902-10FF-408C-A52B-CABDC868F0D2}" destId="{B1F0BEE4-C9F6-49FF-839A-BE5672F8681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D82A41-612D-468F-B9BF-BCEDF716B42A}" type="doc">
      <dgm:prSet loTypeId="urn:microsoft.com/office/officeart/2005/8/layout/hList1" loCatId="list" qsTypeId="urn:microsoft.com/office/officeart/2005/8/quickstyle/simple1#3" qsCatId="simple" csTypeId="urn:microsoft.com/office/officeart/2005/8/colors/accent1_2#2" csCatId="accent1" phldr="1"/>
      <dgm:spPr/>
      <dgm:t>
        <a:bodyPr/>
        <a:lstStyle/>
        <a:p>
          <a:endParaRPr lang="en-US"/>
        </a:p>
      </dgm:t>
    </dgm:pt>
    <dgm:pt modelId="{56E5FD16-A0DA-4EB5-B09C-472133F0CFAA}">
      <dgm:prSet phldrT="[Text]" phldr="0"/>
      <dgm:spPr>
        <a:solidFill>
          <a:schemeClr val="tx2">
            <a:lumMod val="75000"/>
            <a:lumOff val="25000"/>
          </a:schemeClr>
        </a:solidFill>
      </dgm:spPr>
      <dgm:t>
        <a:bodyPr/>
        <a:lstStyle/>
        <a:p>
          <a:r>
            <a:rPr lang="en-US" dirty="0"/>
            <a:t>Roadway Contexts</a:t>
          </a:r>
        </a:p>
      </dgm:t>
    </dgm:pt>
    <dgm:pt modelId="{1F36CA0F-F09D-4AC7-8427-06B838DA1D7D}" type="parTrans" cxnId="{56737004-7BFD-469D-8DAC-29A63EF2F0ED}">
      <dgm:prSet/>
      <dgm:spPr/>
      <dgm:t>
        <a:bodyPr/>
        <a:lstStyle/>
        <a:p>
          <a:endParaRPr lang="en-US"/>
        </a:p>
      </dgm:t>
    </dgm:pt>
    <dgm:pt modelId="{972CB939-8C10-48A0-BFF1-33E9F82E0236}" type="sibTrans" cxnId="{56737004-7BFD-469D-8DAC-29A63EF2F0ED}">
      <dgm:prSet/>
      <dgm:spPr/>
      <dgm:t>
        <a:bodyPr/>
        <a:lstStyle/>
        <a:p>
          <a:endParaRPr lang="en-US"/>
        </a:p>
      </dgm:t>
    </dgm:pt>
    <dgm:pt modelId="{ABEC8AD7-AC58-4403-B2E7-3920F1019003}">
      <dgm:prSet phldrT="[Text]" phldr="0"/>
      <dgm:spPr>
        <a:ln>
          <a:solidFill>
            <a:schemeClr val="tx1">
              <a:alpha val="90000"/>
            </a:schemeClr>
          </a:solidFill>
        </a:ln>
      </dgm:spPr>
      <dgm:t>
        <a:bodyPr/>
        <a:lstStyle/>
        <a:p>
          <a:r>
            <a:rPr lang="en-US" dirty="0"/>
            <a:t>Rural</a:t>
          </a:r>
        </a:p>
      </dgm:t>
    </dgm:pt>
    <dgm:pt modelId="{C527BAD8-0B6C-4252-A41C-DAED739AC1F8}" type="parTrans" cxnId="{8B9D0FEA-F781-46D2-9D4C-DCA20256A691}">
      <dgm:prSet/>
      <dgm:spPr/>
      <dgm:t>
        <a:bodyPr/>
        <a:lstStyle/>
        <a:p>
          <a:endParaRPr lang="en-US"/>
        </a:p>
      </dgm:t>
    </dgm:pt>
    <dgm:pt modelId="{0C0CEA27-0EB7-4FBE-B175-F36623621BC7}" type="sibTrans" cxnId="{8B9D0FEA-F781-46D2-9D4C-DCA20256A691}">
      <dgm:prSet/>
      <dgm:spPr/>
      <dgm:t>
        <a:bodyPr/>
        <a:lstStyle/>
        <a:p>
          <a:endParaRPr lang="en-US"/>
        </a:p>
      </dgm:t>
    </dgm:pt>
    <dgm:pt modelId="{DBBD1F0F-7A1A-4D35-B5AC-A88A39006EDA}">
      <dgm:prSet phldrT="[Text]" phldr="0"/>
      <dgm:spPr>
        <a:ln>
          <a:solidFill>
            <a:schemeClr val="tx1">
              <a:alpha val="90000"/>
            </a:schemeClr>
          </a:solidFill>
        </a:ln>
      </dgm:spPr>
      <dgm:t>
        <a:bodyPr/>
        <a:lstStyle/>
        <a:p>
          <a:r>
            <a:rPr lang="en-US" dirty="0"/>
            <a:t>Rural Town</a:t>
          </a:r>
        </a:p>
      </dgm:t>
    </dgm:pt>
    <dgm:pt modelId="{A8C55410-F109-4971-A37E-2E419B948608}" type="parTrans" cxnId="{F0AA48D4-691E-4C0D-8A9A-BD1E1B1D9E64}">
      <dgm:prSet/>
      <dgm:spPr/>
      <dgm:t>
        <a:bodyPr/>
        <a:lstStyle/>
        <a:p>
          <a:endParaRPr lang="en-US"/>
        </a:p>
      </dgm:t>
    </dgm:pt>
    <dgm:pt modelId="{EC36C733-9D08-431A-BAF2-30B429A41B6B}" type="sibTrans" cxnId="{F0AA48D4-691E-4C0D-8A9A-BD1E1B1D9E64}">
      <dgm:prSet/>
      <dgm:spPr/>
      <dgm:t>
        <a:bodyPr/>
        <a:lstStyle/>
        <a:p>
          <a:endParaRPr lang="en-US"/>
        </a:p>
      </dgm:t>
    </dgm:pt>
    <dgm:pt modelId="{4961266C-77C6-4066-A2E3-BEB15626D8F9}">
      <dgm:prSet phldrT="[Text]" phldr="0"/>
      <dgm:spPr>
        <a:solidFill>
          <a:schemeClr val="tx2">
            <a:lumMod val="75000"/>
            <a:lumOff val="25000"/>
          </a:schemeClr>
        </a:solidFill>
      </dgm:spPr>
      <dgm:t>
        <a:bodyPr/>
        <a:lstStyle/>
        <a:p>
          <a:r>
            <a:rPr lang="en-US" dirty="0"/>
            <a:t>Focus Area</a:t>
          </a:r>
        </a:p>
      </dgm:t>
    </dgm:pt>
    <dgm:pt modelId="{636B2BC4-C5A0-440E-ADEA-1438E003C2AD}" type="parTrans" cxnId="{B03981D8-964D-41B4-81DD-A86C218552A9}">
      <dgm:prSet/>
      <dgm:spPr/>
      <dgm:t>
        <a:bodyPr/>
        <a:lstStyle/>
        <a:p>
          <a:endParaRPr lang="en-US"/>
        </a:p>
      </dgm:t>
    </dgm:pt>
    <dgm:pt modelId="{EB231471-7CD3-406A-8696-442599E44D20}" type="sibTrans" cxnId="{B03981D8-964D-41B4-81DD-A86C218552A9}">
      <dgm:prSet/>
      <dgm:spPr/>
      <dgm:t>
        <a:bodyPr/>
        <a:lstStyle/>
        <a:p>
          <a:endParaRPr lang="en-US"/>
        </a:p>
      </dgm:t>
    </dgm:pt>
    <dgm:pt modelId="{68DF8D65-F7B3-4CA8-BFD1-1D6EA8B787BA}">
      <dgm:prSet phldrT="[Text]"/>
      <dgm:spPr>
        <a:ln>
          <a:solidFill>
            <a:schemeClr val="tx1">
              <a:alpha val="90000"/>
            </a:schemeClr>
          </a:solidFill>
        </a:ln>
      </dgm:spPr>
      <dgm:t>
        <a:bodyPr/>
        <a:lstStyle/>
        <a:p>
          <a:pPr>
            <a:buSzPts val="1000"/>
            <a:buFont typeface="Symbol" panose="05050102010706020507" pitchFamily="18" charset="2"/>
            <a:buChar char=""/>
          </a:pPr>
          <a:r>
            <a:rPr lang="en-US" dirty="0"/>
            <a:t>Speed Management</a:t>
          </a:r>
        </a:p>
      </dgm:t>
    </dgm:pt>
    <dgm:pt modelId="{9ED88764-D4BE-4E99-B78A-C33E84583D32}" type="parTrans" cxnId="{DE80639C-4A98-4C96-9688-54CEEC23958A}">
      <dgm:prSet/>
      <dgm:spPr/>
      <dgm:t>
        <a:bodyPr/>
        <a:lstStyle/>
        <a:p>
          <a:endParaRPr lang="en-US"/>
        </a:p>
      </dgm:t>
    </dgm:pt>
    <dgm:pt modelId="{43A1B84C-10B1-448F-9B70-C72DF5FB6274}" type="sibTrans" cxnId="{DE80639C-4A98-4C96-9688-54CEEC23958A}">
      <dgm:prSet/>
      <dgm:spPr/>
      <dgm:t>
        <a:bodyPr/>
        <a:lstStyle/>
        <a:p>
          <a:endParaRPr lang="en-US"/>
        </a:p>
      </dgm:t>
    </dgm:pt>
    <dgm:pt modelId="{B20AEA04-EB2B-408D-8149-2B530D7C6AD3}">
      <dgm:prSet phldrT="[Text]" phldr="0"/>
      <dgm:spPr>
        <a:solidFill>
          <a:schemeClr val="tx2">
            <a:lumMod val="75000"/>
            <a:lumOff val="25000"/>
          </a:schemeClr>
        </a:solidFill>
      </dgm:spPr>
      <dgm:t>
        <a:bodyPr/>
        <a:lstStyle/>
        <a:p>
          <a:r>
            <a:rPr lang="en-US" dirty="0"/>
            <a:t>Project Type</a:t>
          </a:r>
        </a:p>
      </dgm:t>
    </dgm:pt>
    <dgm:pt modelId="{5B2A7CCC-6B5F-4502-BC85-3F6D4E1FE228}" type="parTrans" cxnId="{170A3AC6-A330-404C-B9AE-80F9AECAD9CE}">
      <dgm:prSet/>
      <dgm:spPr/>
      <dgm:t>
        <a:bodyPr/>
        <a:lstStyle/>
        <a:p>
          <a:endParaRPr lang="en-US"/>
        </a:p>
      </dgm:t>
    </dgm:pt>
    <dgm:pt modelId="{91235EC2-0B77-4E16-950A-7C12D111FAB8}" type="sibTrans" cxnId="{170A3AC6-A330-404C-B9AE-80F9AECAD9CE}">
      <dgm:prSet/>
      <dgm:spPr/>
      <dgm:t>
        <a:bodyPr/>
        <a:lstStyle/>
        <a:p>
          <a:endParaRPr lang="en-US"/>
        </a:p>
      </dgm:t>
    </dgm:pt>
    <dgm:pt modelId="{575AB698-1B9B-4E98-A3C5-850B3A2B9B52}">
      <dgm:prSet phldrT="[Text]"/>
      <dgm:spPr>
        <a:ln>
          <a:solidFill>
            <a:schemeClr val="tx1">
              <a:alpha val="90000"/>
            </a:schemeClr>
          </a:solidFill>
        </a:ln>
      </dgm:spPr>
      <dgm:t>
        <a:bodyPr/>
        <a:lstStyle/>
        <a:p>
          <a:pPr>
            <a:buSzPts val="1000"/>
            <a:buFont typeface="Symbol" panose="05050102010706020507" pitchFamily="18" charset="2"/>
            <a:buChar char=""/>
          </a:pPr>
          <a:r>
            <a:rPr lang="en-US" dirty="0"/>
            <a:t>New or Reconstruction</a:t>
          </a:r>
        </a:p>
      </dgm:t>
    </dgm:pt>
    <dgm:pt modelId="{A62F4FDE-B07A-438A-89E2-A7607C033059}" type="parTrans" cxnId="{86893F10-8547-4881-BB5B-48E576CF5322}">
      <dgm:prSet/>
      <dgm:spPr/>
      <dgm:t>
        <a:bodyPr/>
        <a:lstStyle/>
        <a:p>
          <a:endParaRPr lang="en-US"/>
        </a:p>
      </dgm:t>
    </dgm:pt>
    <dgm:pt modelId="{7AE2509B-2759-4A5C-A593-941D576A4DE5}" type="sibTrans" cxnId="{86893F10-8547-4881-BB5B-48E576CF5322}">
      <dgm:prSet/>
      <dgm:spPr/>
      <dgm:t>
        <a:bodyPr/>
        <a:lstStyle/>
        <a:p>
          <a:endParaRPr lang="en-US"/>
        </a:p>
      </dgm:t>
    </dgm:pt>
    <dgm:pt modelId="{422B6886-A5CD-4A20-BD55-40496A1F4A6C}">
      <dgm:prSet phldrT="[Text]" phldr="0"/>
      <dgm:spPr>
        <a:solidFill>
          <a:schemeClr val="tx2">
            <a:lumMod val="75000"/>
            <a:lumOff val="25000"/>
          </a:schemeClr>
        </a:solidFill>
        <a:ln>
          <a:solidFill>
            <a:schemeClr val="tx2">
              <a:lumMod val="90000"/>
              <a:lumOff val="10000"/>
            </a:schemeClr>
          </a:solidFill>
        </a:ln>
      </dgm:spPr>
      <dgm:t>
        <a:bodyPr/>
        <a:lstStyle/>
        <a:p>
          <a:r>
            <a:rPr lang="en-US" dirty="0"/>
            <a:t>Safety Category</a:t>
          </a:r>
        </a:p>
      </dgm:t>
    </dgm:pt>
    <dgm:pt modelId="{D9C53754-0649-4848-A4B2-29843C3DC33D}" type="parTrans" cxnId="{BBE6B997-154C-47E8-8E43-36668726DBF7}">
      <dgm:prSet/>
      <dgm:spPr/>
      <dgm:t>
        <a:bodyPr/>
        <a:lstStyle/>
        <a:p>
          <a:endParaRPr lang="en-US"/>
        </a:p>
      </dgm:t>
    </dgm:pt>
    <dgm:pt modelId="{D4A3247F-67E4-4802-BDF5-62A002000573}" type="sibTrans" cxnId="{BBE6B997-154C-47E8-8E43-36668726DBF7}">
      <dgm:prSet/>
      <dgm:spPr/>
      <dgm:t>
        <a:bodyPr/>
        <a:lstStyle/>
        <a:p>
          <a:endParaRPr lang="en-US"/>
        </a:p>
      </dgm:t>
    </dgm:pt>
    <dgm:pt modelId="{47CA4922-06C5-4E96-8456-2D06F7CC09C4}">
      <dgm:prSet phldrT="[Text]" phldr="0"/>
      <dgm:spPr>
        <a:ln>
          <a:solidFill>
            <a:schemeClr val="tx1">
              <a:alpha val="90000"/>
            </a:schemeClr>
          </a:solidFill>
        </a:ln>
      </dgm:spPr>
      <dgm:t>
        <a:bodyPr/>
        <a:lstStyle/>
        <a:p>
          <a:r>
            <a:rPr lang="en-US" dirty="0"/>
            <a:t>Suburban</a:t>
          </a:r>
        </a:p>
      </dgm:t>
    </dgm:pt>
    <dgm:pt modelId="{AFF1C738-C5F7-4A27-89AF-D69AD0CDEDEC}" type="parTrans" cxnId="{1E671D05-DB04-42A4-A515-E7D4D48D7137}">
      <dgm:prSet/>
      <dgm:spPr/>
      <dgm:t>
        <a:bodyPr/>
        <a:lstStyle/>
        <a:p>
          <a:endParaRPr lang="en-US"/>
        </a:p>
      </dgm:t>
    </dgm:pt>
    <dgm:pt modelId="{002FEC67-E32C-4A28-BF5E-2BF1300B75FB}" type="sibTrans" cxnId="{1E671D05-DB04-42A4-A515-E7D4D48D7137}">
      <dgm:prSet/>
      <dgm:spPr/>
      <dgm:t>
        <a:bodyPr/>
        <a:lstStyle/>
        <a:p>
          <a:endParaRPr lang="en-US"/>
        </a:p>
      </dgm:t>
    </dgm:pt>
    <dgm:pt modelId="{58CDA6B5-3010-4CA0-BCBD-DAAD1411F1F0}">
      <dgm:prSet phldrT="[Text]" phldr="0"/>
      <dgm:spPr>
        <a:ln>
          <a:solidFill>
            <a:schemeClr val="tx1">
              <a:alpha val="90000"/>
            </a:schemeClr>
          </a:solidFill>
        </a:ln>
      </dgm:spPr>
      <dgm:t>
        <a:bodyPr/>
        <a:lstStyle/>
        <a:p>
          <a:r>
            <a:rPr lang="en-US" dirty="0"/>
            <a:t>Urban</a:t>
          </a:r>
        </a:p>
      </dgm:t>
    </dgm:pt>
    <dgm:pt modelId="{2B759AB8-B8F7-48F9-B395-D30635703FA9}" type="parTrans" cxnId="{5DF761C0-7295-4A0F-99FD-7D4734CC32DA}">
      <dgm:prSet/>
      <dgm:spPr/>
      <dgm:t>
        <a:bodyPr/>
        <a:lstStyle/>
        <a:p>
          <a:endParaRPr lang="en-US"/>
        </a:p>
      </dgm:t>
    </dgm:pt>
    <dgm:pt modelId="{6CB5B66F-6FC9-47E3-809F-A79AE6E430F7}" type="sibTrans" cxnId="{5DF761C0-7295-4A0F-99FD-7D4734CC32DA}">
      <dgm:prSet/>
      <dgm:spPr/>
      <dgm:t>
        <a:bodyPr/>
        <a:lstStyle/>
        <a:p>
          <a:endParaRPr lang="en-US"/>
        </a:p>
      </dgm:t>
    </dgm:pt>
    <dgm:pt modelId="{14A6CA44-E34B-4672-AFE1-2215254113DD}">
      <dgm:prSet phldrT="[Text]" phldr="0"/>
      <dgm:spPr>
        <a:ln>
          <a:solidFill>
            <a:schemeClr val="tx1">
              <a:alpha val="90000"/>
            </a:schemeClr>
          </a:solidFill>
        </a:ln>
      </dgm:spPr>
      <dgm:t>
        <a:bodyPr/>
        <a:lstStyle/>
        <a:p>
          <a:r>
            <a:rPr lang="en-US" dirty="0"/>
            <a:t>Urban Core</a:t>
          </a:r>
        </a:p>
      </dgm:t>
    </dgm:pt>
    <dgm:pt modelId="{82E7F35D-BF36-4501-97B6-DB61FA321FDB}" type="parTrans" cxnId="{8D1AC4B7-0A4E-4664-8140-61225A351B3C}">
      <dgm:prSet/>
      <dgm:spPr/>
      <dgm:t>
        <a:bodyPr/>
        <a:lstStyle/>
        <a:p>
          <a:endParaRPr lang="en-US"/>
        </a:p>
      </dgm:t>
    </dgm:pt>
    <dgm:pt modelId="{7E608612-DE8E-4BD2-8761-E3F8AD4E18DB}" type="sibTrans" cxnId="{8D1AC4B7-0A4E-4664-8140-61225A351B3C}">
      <dgm:prSet/>
      <dgm:spPr/>
      <dgm:t>
        <a:bodyPr/>
        <a:lstStyle/>
        <a:p>
          <a:endParaRPr lang="en-US"/>
        </a:p>
      </dgm:t>
    </dgm:pt>
    <dgm:pt modelId="{44D0B064-117F-4A85-A1F9-C0FCFD37FF34}">
      <dgm:prSet/>
      <dgm:spPr>
        <a:ln>
          <a:solidFill>
            <a:schemeClr val="tx1">
              <a:alpha val="90000"/>
            </a:schemeClr>
          </a:solidFill>
        </a:ln>
      </dgm:spPr>
      <dgm:t>
        <a:bodyPr/>
        <a:lstStyle/>
        <a:p>
          <a:pPr>
            <a:buSzPts val="1000"/>
            <a:buFont typeface="Symbol" panose="05050102010706020507" pitchFamily="18" charset="2"/>
            <a:buChar char=""/>
          </a:pPr>
          <a:r>
            <a:rPr lang="en-US"/>
            <a:t>Intersections</a:t>
          </a:r>
        </a:p>
      </dgm:t>
    </dgm:pt>
    <dgm:pt modelId="{550DC922-2E46-4D0C-93D8-96C2ECFDFEF7}" type="parTrans" cxnId="{4EBE9A39-B8BF-4A9D-97BA-40BA9B320D06}">
      <dgm:prSet/>
      <dgm:spPr/>
      <dgm:t>
        <a:bodyPr/>
        <a:lstStyle/>
        <a:p>
          <a:endParaRPr lang="en-US"/>
        </a:p>
      </dgm:t>
    </dgm:pt>
    <dgm:pt modelId="{D961F93D-AC7F-41D3-BD9D-A9B0F235D92F}" type="sibTrans" cxnId="{4EBE9A39-B8BF-4A9D-97BA-40BA9B320D06}">
      <dgm:prSet/>
      <dgm:spPr/>
      <dgm:t>
        <a:bodyPr/>
        <a:lstStyle/>
        <a:p>
          <a:endParaRPr lang="en-US"/>
        </a:p>
      </dgm:t>
    </dgm:pt>
    <dgm:pt modelId="{3E99F711-C533-432E-8BAE-99248F326084}">
      <dgm:prSet/>
      <dgm:spPr>
        <a:ln>
          <a:solidFill>
            <a:schemeClr val="tx1">
              <a:alpha val="90000"/>
            </a:schemeClr>
          </a:solidFill>
        </a:ln>
      </dgm:spPr>
      <dgm:t>
        <a:bodyPr/>
        <a:lstStyle/>
        <a:p>
          <a:pPr>
            <a:buSzPts val="1000"/>
            <a:buFont typeface="Symbol" panose="05050102010706020507" pitchFamily="18" charset="2"/>
            <a:buChar char=""/>
          </a:pPr>
          <a:r>
            <a:rPr lang="en-US" dirty="0"/>
            <a:t>Pedestrian/ Bicycle</a:t>
          </a:r>
        </a:p>
      </dgm:t>
    </dgm:pt>
    <dgm:pt modelId="{25770241-06D1-4DF6-BB1E-B67267EC4838}" type="parTrans" cxnId="{E1EEC377-8D23-4816-869D-5E77AF3481F1}">
      <dgm:prSet/>
      <dgm:spPr/>
      <dgm:t>
        <a:bodyPr/>
        <a:lstStyle/>
        <a:p>
          <a:endParaRPr lang="en-US"/>
        </a:p>
      </dgm:t>
    </dgm:pt>
    <dgm:pt modelId="{C92E24FF-DCBB-4CA1-A356-16F3190B565E}" type="sibTrans" cxnId="{E1EEC377-8D23-4816-869D-5E77AF3481F1}">
      <dgm:prSet/>
      <dgm:spPr/>
      <dgm:t>
        <a:bodyPr/>
        <a:lstStyle/>
        <a:p>
          <a:endParaRPr lang="en-US"/>
        </a:p>
      </dgm:t>
    </dgm:pt>
    <dgm:pt modelId="{9D00E964-BDC2-4065-B03F-C2B262A4CBD0}">
      <dgm:prSet/>
      <dgm:spPr>
        <a:ln>
          <a:solidFill>
            <a:schemeClr val="tx1">
              <a:alpha val="90000"/>
            </a:schemeClr>
          </a:solidFill>
        </a:ln>
      </dgm:spPr>
      <dgm:t>
        <a:bodyPr/>
        <a:lstStyle/>
        <a:p>
          <a:pPr>
            <a:buFont typeface="Arial" panose="020B0604020202020204" pitchFamily="34" charset="0"/>
            <a:buChar char="•"/>
          </a:pPr>
          <a:r>
            <a:rPr lang="en-US" dirty="0"/>
            <a:t>Roadway Departure</a:t>
          </a:r>
        </a:p>
      </dgm:t>
    </dgm:pt>
    <dgm:pt modelId="{579DFA24-4C63-4A63-A93B-18853B2B00C5}" type="parTrans" cxnId="{C4CCF0EF-D4B1-4DF7-A4B0-45103BBF5AE5}">
      <dgm:prSet/>
      <dgm:spPr/>
      <dgm:t>
        <a:bodyPr/>
        <a:lstStyle/>
        <a:p>
          <a:endParaRPr lang="en-US"/>
        </a:p>
      </dgm:t>
    </dgm:pt>
    <dgm:pt modelId="{AED31CB3-814B-4018-9D08-CEEE3DC35F4C}" type="sibTrans" cxnId="{C4CCF0EF-D4B1-4DF7-A4B0-45103BBF5AE5}">
      <dgm:prSet/>
      <dgm:spPr/>
      <dgm:t>
        <a:bodyPr/>
        <a:lstStyle/>
        <a:p>
          <a:endParaRPr lang="en-US"/>
        </a:p>
      </dgm:t>
    </dgm:pt>
    <dgm:pt modelId="{16FACD65-2AA8-4A95-977C-9D4BCD0A0C0A}">
      <dgm:prSet/>
      <dgm:spPr>
        <a:ln>
          <a:solidFill>
            <a:schemeClr val="tx1">
              <a:alpha val="90000"/>
            </a:schemeClr>
          </a:solidFill>
        </a:ln>
      </dgm:spPr>
      <dgm:t>
        <a:bodyPr/>
        <a:lstStyle/>
        <a:p>
          <a:pPr>
            <a:buSzPts val="1000"/>
            <a:buFont typeface="Symbol" panose="05050102010706020507" pitchFamily="18" charset="2"/>
            <a:buChar char=""/>
          </a:pPr>
          <a:r>
            <a:rPr lang="en-US" dirty="0"/>
            <a:t>Construction on Existing Roadway</a:t>
          </a:r>
        </a:p>
      </dgm:t>
    </dgm:pt>
    <dgm:pt modelId="{539EA661-BB6C-4330-B059-948CDACA0592}" type="parTrans" cxnId="{94A5517D-8110-40E0-89E0-A6E2E52D04F0}">
      <dgm:prSet/>
      <dgm:spPr/>
      <dgm:t>
        <a:bodyPr/>
        <a:lstStyle/>
        <a:p>
          <a:endParaRPr lang="en-US"/>
        </a:p>
      </dgm:t>
    </dgm:pt>
    <dgm:pt modelId="{43B2F6AD-7916-4EF1-B036-DB27929CF721}" type="sibTrans" cxnId="{94A5517D-8110-40E0-89E0-A6E2E52D04F0}">
      <dgm:prSet/>
      <dgm:spPr/>
      <dgm:t>
        <a:bodyPr/>
        <a:lstStyle/>
        <a:p>
          <a:endParaRPr lang="en-US"/>
        </a:p>
      </dgm:t>
    </dgm:pt>
    <dgm:pt modelId="{617D828A-E5F1-4D0F-B5CC-2162EC6B1823}">
      <dgm:prSet/>
      <dgm:spPr>
        <a:ln>
          <a:solidFill>
            <a:schemeClr val="tx1">
              <a:alpha val="90000"/>
            </a:schemeClr>
          </a:solidFill>
        </a:ln>
      </dgm:spPr>
      <dgm:t>
        <a:bodyPr/>
        <a:lstStyle/>
        <a:p>
          <a:pPr>
            <a:buFont typeface="Arial" panose="020B0604020202020204" pitchFamily="34" charset="0"/>
            <a:buChar char="•"/>
          </a:pPr>
          <a:r>
            <a:rPr lang="en-US" b="1" dirty="0">
              <a:effectLst>
                <a:innerShdw blurRad="63500" dist="50800" dir="13500000">
                  <a:prstClr val="black">
                    <a:alpha val="50000"/>
                  </a:prstClr>
                </a:innerShdw>
              </a:effectLst>
            </a:rPr>
            <a:t>Resurfacing</a:t>
          </a:r>
        </a:p>
      </dgm:t>
    </dgm:pt>
    <dgm:pt modelId="{0CABCEA9-FD93-4FDB-B094-B9AAD4B5882C}" type="parTrans" cxnId="{8D82C89E-5E31-4396-B361-912591FE0DB2}">
      <dgm:prSet/>
      <dgm:spPr/>
      <dgm:t>
        <a:bodyPr/>
        <a:lstStyle/>
        <a:p>
          <a:endParaRPr lang="en-US"/>
        </a:p>
      </dgm:t>
    </dgm:pt>
    <dgm:pt modelId="{AD74120A-F5C6-4C24-8582-111294E72C87}" type="sibTrans" cxnId="{8D82C89E-5E31-4396-B361-912591FE0DB2}">
      <dgm:prSet/>
      <dgm:spPr/>
      <dgm:t>
        <a:bodyPr/>
        <a:lstStyle/>
        <a:p>
          <a:endParaRPr lang="en-US"/>
        </a:p>
      </dgm:t>
    </dgm:pt>
    <dgm:pt modelId="{33E32763-DAB8-4DD9-9EC9-E947A19BB75F}">
      <dgm:prSet/>
      <dgm:spPr>
        <a:ln>
          <a:solidFill>
            <a:schemeClr val="tx1">
              <a:alpha val="90000"/>
            </a:schemeClr>
          </a:solidFill>
        </a:ln>
      </dgm:spPr>
      <dgm:t>
        <a:bodyPr/>
        <a:lstStyle/>
        <a:p>
          <a:pPr>
            <a:buSzPts val="1000"/>
            <a:buFont typeface="Symbol" panose="05050102010706020507" pitchFamily="18" charset="2"/>
            <a:buChar char=""/>
          </a:pPr>
          <a:r>
            <a:rPr lang="en-US" dirty="0"/>
            <a:t>Remove Severe Conflicts</a:t>
          </a:r>
        </a:p>
      </dgm:t>
    </dgm:pt>
    <dgm:pt modelId="{0C6D3482-051F-412E-92A0-94A60D82D8EF}" type="parTrans" cxnId="{B5D39283-F0C9-49EE-B8A5-B3B9F6AC689E}">
      <dgm:prSet/>
      <dgm:spPr/>
      <dgm:t>
        <a:bodyPr/>
        <a:lstStyle/>
        <a:p>
          <a:endParaRPr lang="en-US"/>
        </a:p>
      </dgm:t>
    </dgm:pt>
    <dgm:pt modelId="{C95BA80E-D2F9-48A1-868C-536792441095}" type="sibTrans" cxnId="{B5D39283-F0C9-49EE-B8A5-B3B9F6AC689E}">
      <dgm:prSet/>
      <dgm:spPr/>
      <dgm:t>
        <a:bodyPr/>
        <a:lstStyle/>
        <a:p>
          <a:endParaRPr lang="en-US"/>
        </a:p>
      </dgm:t>
    </dgm:pt>
    <dgm:pt modelId="{D014FBB1-F423-4B38-A012-B8FCDD0DCC3D}">
      <dgm:prSet/>
      <dgm:spPr>
        <a:ln>
          <a:solidFill>
            <a:schemeClr val="tx1">
              <a:alpha val="90000"/>
            </a:schemeClr>
          </a:solidFill>
        </a:ln>
      </dgm:spPr>
      <dgm:t>
        <a:bodyPr/>
        <a:lstStyle/>
        <a:p>
          <a:r>
            <a:rPr lang="en-US" dirty="0"/>
            <a:t>Reduce Vehicle Speeds</a:t>
          </a:r>
        </a:p>
      </dgm:t>
    </dgm:pt>
    <dgm:pt modelId="{DEB1CC59-7B59-4052-94FA-AFAEFE5B5FB1}" type="parTrans" cxnId="{04D10BAE-BFC7-4683-9523-F2AECD02A7DD}">
      <dgm:prSet/>
      <dgm:spPr/>
      <dgm:t>
        <a:bodyPr/>
        <a:lstStyle/>
        <a:p>
          <a:endParaRPr lang="en-US"/>
        </a:p>
      </dgm:t>
    </dgm:pt>
    <dgm:pt modelId="{49DB7EC9-ED47-4062-8A22-A01750FB8C2C}" type="sibTrans" cxnId="{04D10BAE-BFC7-4683-9523-F2AECD02A7DD}">
      <dgm:prSet/>
      <dgm:spPr/>
      <dgm:t>
        <a:bodyPr/>
        <a:lstStyle/>
        <a:p>
          <a:endParaRPr lang="en-US"/>
        </a:p>
      </dgm:t>
    </dgm:pt>
    <dgm:pt modelId="{FDCA6A12-9CD7-4CAB-A6DA-59AC5DABB4D4}">
      <dgm:prSet/>
      <dgm:spPr>
        <a:ln>
          <a:solidFill>
            <a:schemeClr val="tx1">
              <a:alpha val="90000"/>
            </a:schemeClr>
          </a:solidFill>
        </a:ln>
      </dgm:spPr>
      <dgm:t>
        <a:bodyPr/>
        <a:lstStyle/>
        <a:p>
          <a:r>
            <a:rPr lang="en-US" dirty="0"/>
            <a:t>Manage Conflicts in Time</a:t>
          </a:r>
        </a:p>
      </dgm:t>
    </dgm:pt>
    <dgm:pt modelId="{FC10D642-F419-4343-B614-AC796291F371}" type="parTrans" cxnId="{51AF701E-1596-4254-B13C-6857CDD1C4D6}">
      <dgm:prSet/>
      <dgm:spPr/>
      <dgm:t>
        <a:bodyPr/>
        <a:lstStyle/>
        <a:p>
          <a:endParaRPr lang="en-US"/>
        </a:p>
      </dgm:t>
    </dgm:pt>
    <dgm:pt modelId="{BFC091B3-8FA4-4742-9E1C-CCC049A78782}" type="sibTrans" cxnId="{51AF701E-1596-4254-B13C-6857CDD1C4D6}">
      <dgm:prSet/>
      <dgm:spPr/>
      <dgm:t>
        <a:bodyPr/>
        <a:lstStyle/>
        <a:p>
          <a:endParaRPr lang="en-US"/>
        </a:p>
      </dgm:t>
    </dgm:pt>
    <dgm:pt modelId="{20054D4E-6172-43FF-A750-0859906ECA9A}">
      <dgm:prSet/>
      <dgm:spPr>
        <a:ln>
          <a:solidFill>
            <a:schemeClr val="tx1">
              <a:alpha val="90000"/>
            </a:schemeClr>
          </a:solidFill>
        </a:ln>
      </dgm:spPr>
      <dgm:t>
        <a:bodyPr/>
        <a:lstStyle/>
        <a:p>
          <a:r>
            <a:rPr lang="en-US" dirty="0"/>
            <a:t>Increase Awareness</a:t>
          </a:r>
        </a:p>
      </dgm:t>
    </dgm:pt>
    <dgm:pt modelId="{8B1DE3DC-D857-41A4-A75A-3DAE8542622C}" type="parTrans" cxnId="{47F3BC7A-68F8-45F7-8381-7AEEF1BC321A}">
      <dgm:prSet/>
      <dgm:spPr/>
      <dgm:t>
        <a:bodyPr/>
        <a:lstStyle/>
        <a:p>
          <a:endParaRPr lang="en-US"/>
        </a:p>
      </dgm:t>
    </dgm:pt>
    <dgm:pt modelId="{337B3169-B648-4B04-9E94-9ED280BC2251}" type="sibTrans" cxnId="{47F3BC7A-68F8-45F7-8381-7AEEF1BC321A}">
      <dgm:prSet/>
      <dgm:spPr/>
      <dgm:t>
        <a:bodyPr/>
        <a:lstStyle/>
        <a:p>
          <a:endParaRPr lang="en-US"/>
        </a:p>
      </dgm:t>
    </dgm:pt>
    <dgm:pt modelId="{7B22E7C3-A35E-4E16-8D6A-89578C920E4E}" type="pres">
      <dgm:prSet presAssocID="{C1D82A41-612D-468F-B9BF-BCEDF716B42A}" presName="Name0" presStyleCnt="0">
        <dgm:presLayoutVars>
          <dgm:dir/>
          <dgm:animLvl val="lvl"/>
          <dgm:resizeHandles val="exact"/>
        </dgm:presLayoutVars>
      </dgm:prSet>
      <dgm:spPr/>
    </dgm:pt>
    <dgm:pt modelId="{AB3F7651-965B-4B87-ABF3-2A1FA9557DA4}" type="pres">
      <dgm:prSet presAssocID="{56E5FD16-A0DA-4EB5-B09C-472133F0CFAA}" presName="composite" presStyleCnt="0"/>
      <dgm:spPr/>
    </dgm:pt>
    <dgm:pt modelId="{FAC21D46-C7AD-44DB-8550-FFC9F052EADC}" type="pres">
      <dgm:prSet presAssocID="{56E5FD16-A0DA-4EB5-B09C-472133F0CFAA}" presName="parTx" presStyleLbl="alignNode1" presStyleIdx="0" presStyleCnt="4">
        <dgm:presLayoutVars>
          <dgm:chMax val="0"/>
          <dgm:chPref val="0"/>
          <dgm:bulletEnabled val="1"/>
        </dgm:presLayoutVars>
      </dgm:prSet>
      <dgm:spPr/>
    </dgm:pt>
    <dgm:pt modelId="{1BBF50D3-017B-452E-B5B2-40CC84F0B2D0}" type="pres">
      <dgm:prSet presAssocID="{56E5FD16-A0DA-4EB5-B09C-472133F0CFAA}" presName="desTx" presStyleLbl="alignAccFollowNode1" presStyleIdx="0" presStyleCnt="4">
        <dgm:presLayoutVars>
          <dgm:bulletEnabled val="1"/>
        </dgm:presLayoutVars>
      </dgm:prSet>
      <dgm:spPr/>
    </dgm:pt>
    <dgm:pt modelId="{C7518836-B01B-449F-9FD9-BC19920A1C65}" type="pres">
      <dgm:prSet presAssocID="{972CB939-8C10-48A0-BFF1-33E9F82E0236}" presName="space" presStyleCnt="0"/>
      <dgm:spPr/>
    </dgm:pt>
    <dgm:pt modelId="{9B906FC2-073E-404E-8DFF-78920106FB28}" type="pres">
      <dgm:prSet presAssocID="{4961266C-77C6-4066-A2E3-BEB15626D8F9}" presName="composite" presStyleCnt="0"/>
      <dgm:spPr/>
    </dgm:pt>
    <dgm:pt modelId="{844453A2-9D08-46B5-95EF-E6A75D8E2D37}" type="pres">
      <dgm:prSet presAssocID="{4961266C-77C6-4066-A2E3-BEB15626D8F9}" presName="parTx" presStyleLbl="alignNode1" presStyleIdx="1" presStyleCnt="4">
        <dgm:presLayoutVars>
          <dgm:chMax val="0"/>
          <dgm:chPref val="0"/>
          <dgm:bulletEnabled val="1"/>
        </dgm:presLayoutVars>
      </dgm:prSet>
      <dgm:spPr/>
    </dgm:pt>
    <dgm:pt modelId="{40469B38-CE3C-4484-9A32-D387068E2D7A}" type="pres">
      <dgm:prSet presAssocID="{4961266C-77C6-4066-A2E3-BEB15626D8F9}" presName="desTx" presStyleLbl="alignAccFollowNode1" presStyleIdx="1" presStyleCnt="4">
        <dgm:presLayoutVars>
          <dgm:bulletEnabled val="1"/>
        </dgm:presLayoutVars>
      </dgm:prSet>
      <dgm:spPr/>
    </dgm:pt>
    <dgm:pt modelId="{0C4B3113-5443-4384-BB81-F1B4E5694C79}" type="pres">
      <dgm:prSet presAssocID="{EB231471-7CD3-406A-8696-442599E44D20}" presName="space" presStyleCnt="0"/>
      <dgm:spPr/>
    </dgm:pt>
    <dgm:pt modelId="{BF43EB0C-4354-40AA-8976-D82B947959CA}" type="pres">
      <dgm:prSet presAssocID="{B20AEA04-EB2B-408D-8149-2B530D7C6AD3}" presName="composite" presStyleCnt="0"/>
      <dgm:spPr/>
    </dgm:pt>
    <dgm:pt modelId="{1E1402CD-C017-4485-82F3-54F004D3EFF2}" type="pres">
      <dgm:prSet presAssocID="{B20AEA04-EB2B-408D-8149-2B530D7C6AD3}" presName="parTx" presStyleLbl="alignNode1" presStyleIdx="2" presStyleCnt="4">
        <dgm:presLayoutVars>
          <dgm:chMax val="0"/>
          <dgm:chPref val="0"/>
          <dgm:bulletEnabled val="1"/>
        </dgm:presLayoutVars>
      </dgm:prSet>
      <dgm:spPr/>
    </dgm:pt>
    <dgm:pt modelId="{3B04DE63-901B-4096-879F-B4ADF727F0A7}" type="pres">
      <dgm:prSet presAssocID="{B20AEA04-EB2B-408D-8149-2B530D7C6AD3}" presName="desTx" presStyleLbl="alignAccFollowNode1" presStyleIdx="2" presStyleCnt="4">
        <dgm:presLayoutVars>
          <dgm:bulletEnabled val="1"/>
        </dgm:presLayoutVars>
      </dgm:prSet>
      <dgm:spPr/>
    </dgm:pt>
    <dgm:pt modelId="{97E62BF8-629B-4AB0-8385-C0A11B22C7C0}" type="pres">
      <dgm:prSet presAssocID="{91235EC2-0B77-4E16-950A-7C12D111FAB8}" presName="space" presStyleCnt="0"/>
      <dgm:spPr/>
    </dgm:pt>
    <dgm:pt modelId="{151ED893-4E1C-4C96-8196-1E310C55CAC7}" type="pres">
      <dgm:prSet presAssocID="{422B6886-A5CD-4A20-BD55-40496A1F4A6C}" presName="composite" presStyleCnt="0"/>
      <dgm:spPr/>
    </dgm:pt>
    <dgm:pt modelId="{F41F6ED6-9394-42E0-9ABD-31D5FDBD5C83}" type="pres">
      <dgm:prSet presAssocID="{422B6886-A5CD-4A20-BD55-40496A1F4A6C}" presName="parTx" presStyleLbl="alignNode1" presStyleIdx="3" presStyleCnt="4">
        <dgm:presLayoutVars>
          <dgm:chMax val="0"/>
          <dgm:chPref val="0"/>
          <dgm:bulletEnabled val="1"/>
        </dgm:presLayoutVars>
      </dgm:prSet>
      <dgm:spPr/>
    </dgm:pt>
    <dgm:pt modelId="{F3E19518-CDEF-4BCC-A6D5-6F1BD60CB03C}" type="pres">
      <dgm:prSet presAssocID="{422B6886-A5CD-4A20-BD55-40496A1F4A6C}" presName="desTx" presStyleLbl="alignAccFollowNode1" presStyleIdx="3" presStyleCnt="4">
        <dgm:presLayoutVars>
          <dgm:bulletEnabled val="1"/>
        </dgm:presLayoutVars>
      </dgm:prSet>
      <dgm:spPr/>
    </dgm:pt>
  </dgm:ptLst>
  <dgm:cxnLst>
    <dgm:cxn modelId="{AB155F03-00D5-4067-B225-461212DB128C}" type="presOf" srcId="{14A6CA44-E34B-4672-AFE1-2215254113DD}" destId="{1BBF50D3-017B-452E-B5B2-40CC84F0B2D0}" srcOrd="0" destOrd="4" presId="urn:microsoft.com/office/officeart/2005/8/layout/hList1"/>
    <dgm:cxn modelId="{56737004-7BFD-469D-8DAC-29A63EF2F0ED}" srcId="{C1D82A41-612D-468F-B9BF-BCEDF716B42A}" destId="{56E5FD16-A0DA-4EB5-B09C-472133F0CFAA}" srcOrd="0" destOrd="0" parTransId="{1F36CA0F-F09D-4AC7-8427-06B838DA1D7D}" sibTransId="{972CB939-8C10-48A0-BFF1-33E9F82E0236}"/>
    <dgm:cxn modelId="{1E671D05-DB04-42A4-A515-E7D4D48D7137}" srcId="{56E5FD16-A0DA-4EB5-B09C-472133F0CFAA}" destId="{47CA4922-06C5-4E96-8456-2D06F7CC09C4}" srcOrd="2" destOrd="0" parTransId="{AFF1C738-C5F7-4A27-89AF-D69AD0CDEDEC}" sibTransId="{002FEC67-E32C-4A28-BF5E-2BF1300B75FB}"/>
    <dgm:cxn modelId="{12A6B105-0729-4299-B874-E42150E2ECC5}" type="presOf" srcId="{FDCA6A12-9CD7-4CAB-A6DA-59AC5DABB4D4}" destId="{F3E19518-CDEF-4BCC-A6D5-6F1BD60CB03C}" srcOrd="0" destOrd="2" presId="urn:microsoft.com/office/officeart/2005/8/layout/hList1"/>
    <dgm:cxn modelId="{307A3908-6CE2-4091-92A2-B73E4FDDD299}" type="presOf" srcId="{B20AEA04-EB2B-408D-8149-2B530D7C6AD3}" destId="{1E1402CD-C017-4485-82F3-54F004D3EFF2}" srcOrd="0" destOrd="0" presId="urn:microsoft.com/office/officeart/2005/8/layout/hList1"/>
    <dgm:cxn modelId="{86893F10-8547-4881-BB5B-48E576CF5322}" srcId="{B20AEA04-EB2B-408D-8149-2B530D7C6AD3}" destId="{575AB698-1B9B-4E98-A3C5-850B3A2B9B52}" srcOrd="0" destOrd="0" parTransId="{A62F4FDE-B07A-438A-89E2-A7607C033059}" sibTransId="{7AE2509B-2759-4A5C-A593-941D576A4DE5}"/>
    <dgm:cxn modelId="{64757212-B249-4C3F-BE28-0B8C2CC25DC8}" type="presOf" srcId="{617D828A-E5F1-4D0F-B5CC-2162EC6B1823}" destId="{3B04DE63-901B-4096-879F-B4ADF727F0A7}" srcOrd="0" destOrd="2" presId="urn:microsoft.com/office/officeart/2005/8/layout/hList1"/>
    <dgm:cxn modelId="{51AF701E-1596-4254-B13C-6857CDD1C4D6}" srcId="{422B6886-A5CD-4A20-BD55-40496A1F4A6C}" destId="{FDCA6A12-9CD7-4CAB-A6DA-59AC5DABB4D4}" srcOrd="2" destOrd="0" parTransId="{FC10D642-F419-4343-B614-AC796291F371}" sibTransId="{BFC091B3-8FA4-4742-9E1C-CCC049A78782}"/>
    <dgm:cxn modelId="{952DDC26-1EE3-4A1E-9A1A-2550AA6992DE}" type="presOf" srcId="{44D0B064-117F-4A85-A1F9-C0FCFD37FF34}" destId="{40469B38-CE3C-4484-9A32-D387068E2D7A}" srcOrd="0" destOrd="1" presId="urn:microsoft.com/office/officeart/2005/8/layout/hList1"/>
    <dgm:cxn modelId="{DDC7032A-D73B-4B68-B6E7-D8AA897685E4}" type="presOf" srcId="{ABEC8AD7-AC58-4403-B2E7-3920F1019003}" destId="{1BBF50D3-017B-452E-B5B2-40CC84F0B2D0}" srcOrd="0" destOrd="0" presId="urn:microsoft.com/office/officeart/2005/8/layout/hList1"/>
    <dgm:cxn modelId="{5528E62C-4EC8-4631-B7F0-5CB0E3D71875}" type="presOf" srcId="{3E99F711-C533-432E-8BAE-99248F326084}" destId="{40469B38-CE3C-4484-9A32-D387068E2D7A}" srcOrd="0" destOrd="2" presId="urn:microsoft.com/office/officeart/2005/8/layout/hList1"/>
    <dgm:cxn modelId="{6D9E8039-4ABD-40C9-A734-F1ADB2B78499}" type="presOf" srcId="{DBBD1F0F-7A1A-4D35-B5AC-A88A39006EDA}" destId="{1BBF50D3-017B-452E-B5B2-40CC84F0B2D0}" srcOrd="0" destOrd="1" presId="urn:microsoft.com/office/officeart/2005/8/layout/hList1"/>
    <dgm:cxn modelId="{4EBE9A39-B8BF-4A9D-97BA-40BA9B320D06}" srcId="{4961266C-77C6-4066-A2E3-BEB15626D8F9}" destId="{44D0B064-117F-4A85-A1F9-C0FCFD37FF34}" srcOrd="1" destOrd="0" parTransId="{550DC922-2E46-4D0C-93D8-96C2ECFDFEF7}" sibTransId="{D961F93D-AC7F-41D3-BD9D-A9B0F235D92F}"/>
    <dgm:cxn modelId="{E1EEC377-8D23-4816-869D-5E77AF3481F1}" srcId="{4961266C-77C6-4066-A2E3-BEB15626D8F9}" destId="{3E99F711-C533-432E-8BAE-99248F326084}" srcOrd="2" destOrd="0" parTransId="{25770241-06D1-4DF6-BB1E-B67267EC4838}" sibTransId="{C92E24FF-DCBB-4CA1-A356-16F3190B565E}"/>
    <dgm:cxn modelId="{F0AD7C7A-190B-4A4E-99B4-F5EF73D73968}" type="presOf" srcId="{20054D4E-6172-43FF-A750-0859906ECA9A}" destId="{F3E19518-CDEF-4BCC-A6D5-6F1BD60CB03C}" srcOrd="0" destOrd="3" presId="urn:microsoft.com/office/officeart/2005/8/layout/hList1"/>
    <dgm:cxn modelId="{47F3BC7A-68F8-45F7-8381-7AEEF1BC321A}" srcId="{422B6886-A5CD-4A20-BD55-40496A1F4A6C}" destId="{20054D4E-6172-43FF-A750-0859906ECA9A}" srcOrd="3" destOrd="0" parTransId="{8B1DE3DC-D857-41A4-A75A-3DAE8542622C}" sibTransId="{337B3169-B648-4B04-9E94-9ED280BC2251}"/>
    <dgm:cxn modelId="{94A5517D-8110-40E0-89E0-A6E2E52D04F0}" srcId="{B20AEA04-EB2B-408D-8149-2B530D7C6AD3}" destId="{16FACD65-2AA8-4A95-977C-9D4BCD0A0C0A}" srcOrd="1" destOrd="0" parTransId="{539EA661-BB6C-4330-B059-948CDACA0592}" sibTransId="{43B2F6AD-7916-4EF1-B036-DB27929CF721}"/>
    <dgm:cxn modelId="{E4A58281-2236-4286-912B-482F874AAA58}" type="presOf" srcId="{33E32763-DAB8-4DD9-9EC9-E947A19BB75F}" destId="{F3E19518-CDEF-4BCC-A6D5-6F1BD60CB03C}" srcOrd="0" destOrd="0" presId="urn:microsoft.com/office/officeart/2005/8/layout/hList1"/>
    <dgm:cxn modelId="{B5D39283-F0C9-49EE-B8A5-B3B9F6AC689E}" srcId="{422B6886-A5CD-4A20-BD55-40496A1F4A6C}" destId="{33E32763-DAB8-4DD9-9EC9-E947A19BB75F}" srcOrd="0" destOrd="0" parTransId="{0C6D3482-051F-412E-92A0-94A60D82D8EF}" sibTransId="{C95BA80E-D2F9-48A1-868C-536792441095}"/>
    <dgm:cxn modelId="{108E7096-43ED-47C3-B81A-F391A3FE6E90}" type="presOf" srcId="{575AB698-1B9B-4E98-A3C5-850B3A2B9B52}" destId="{3B04DE63-901B-4096-879F-B4ADF727F0A7}" srcOrd="0" destOrd="0" presId="urn:microsoft.com/office/officeart/2005/8/layout/hList1"/>
    <dgm:cxn modelId="{BBE6B997-154C-47E8-8E43-36668726DBF7}" srcId="{C1D82A41-612D-468F-B9BF-BCEDF716B42A}" destId="{422B6886-A5CD-4A20-BD55-40496A1F4A6C}" srcOrd="3" destOrd="0" parTransId="{D9C53754-0649-4848-A4B2-29843C3DC33D}" sibTransId="{D4A3247F-67E4-4802-BDF5-62A002000573}"/>
    <dgm:cxn modelId="{DE80639C-4A98-4C96-9688-54CEEC23958A}" srcId="{4961266C-77C6-4066-A2E3-BEB15626D8F9}" destId="{68DF8D65-F7B3-4CA8-BFD1-1D6EA8B787BA}" srcOrd="0" destOrd="0" parTransId="{9ED88764-D4BE-4E99-B78A-C33E84583D32}" sibTransId="{43A1B84C-10B1-448F-9B70-C72DF5FB6274}"/>
    <dgm:cxn modelId="{8D82C89E-5E31-4396-B361-912591FE0DB2}" srcId="{B20AEA04-EB2B-408D-8149-2B530D7C6AD3}" destId="{617D828A-E5F1-4D0F-B5CC-2162EC6B1823}" srcOrd="2" destOrd="0" parTransId="{0CABCEA9-FD93-4FDB-B094-B9AAD4B5882C}" sibTransId="{AD74120A-F5C6-4C24-8582-111294E72C87}"/>
    <dgm:cxn modelId="{873E6CAA-F815-492D-B724-FCA945A380DD}" type="presOf" srcId="{16FACD65-2AA8-4A95-977C-9D4BCD0A0C0A}" destId="{3B04DE63-901B-4096-879F-B4ADF727F0A7}" srcOrd="0" destOrd="1" presId="urn:microsoft.com/office/officeart/2005/8/layout/hList1"/>
    <dgm:cxn modelId="{04D10BAE-BFC7-4683-9523-F2AECD02A7DD}" srcId="{422B6886-A5CD-4A20-BD55-40496A1F4A6C}" destId="{D014FBB1-F423-4B38-A012-B8FCDD0DCC3D}" srcOrd="1" destOrd="0" parTransId="{DEB1CC59-7B59-4052-94FA-AFAEFE5B5FB1}" sibTransId="{49DB7EC9-ED47-4062-8A22-A01750FB8C2C}"/>
    <dgm:cxn modelId="{8D1AC4B7-0A4E-4664-8140-61225A351B3C}" srcId="{56E5FD16-A0DA-4EB5-B09C-472133F0CFAA}" destId="{14A6CA44-E34B-4672-AFE1-2215254113DD}" srcOrd="4" destOrd="0" parTransId="{82E7F35D-BF36-4501-97B6-DB61FA321FDB}" sibTransId="{7E608612-DE8E-4BD2-8761-E3F8AD4E18DB}"/>
    <dgm:cxn modelId="{57CF40BC-1DCA-4BC8-B8BD-1F3CD5D5B43E}" type="presOf" srcId="{4961266C-77C6-4066-A2E3-BEB15626D8F9}" destId="{844453A2-9D08-46B5-95EF-E6A75D8E2D37}" srcOrd="0" destOrd="0" presId="urn:microsoft.com/office/officeart/2005/8/layout/hList1"/>
    <dgm:cxn modelId="{6709BCBC-2778-42EB-A80A-EBB138C30719}" type="presOf" srcId="{56E5FD16-A0DA-4EB5-B09C-472133F0CFAA}" destId="{FAC21D46-C7AD-44DB-8550-FFC9F052EADC}" srcOrd="0" destOrd="0" presId="urn:microsoft.com/office/officeart/2005/8/layout/hList1"/>
    <dgm:cxn modelId="{5DF761C0-7295-4A0F-99FD-7D4734CC32DA}" srcId="{56E5FD16-A0DA-4EB5-B09C-472133F0CFAA}" destId="{58CDA6B5-3010-4CA0-BCBD-DAAD1411F1F0}" srcOrd="3" destOrd="0" parTransId="{2B759AB8-B8F7-48F9-B395-D30635703FA9}" sibTransId="{6CB5B66F-6FC9-47E3-809F-A79AE6E430F7}"/>
    <dgm:cxn modelId="{170A3AC6-A330-404C-B9AE-80F9AECAD9CE}" srcId="{C1D82A41-612D-468F-B9BF-BCEDF716B42A}" destId="{B20AEA04-EB2B-408D-8149-2B530D7C6AD3}" srcOrd="2" destOrd="0" parTransId="{5B2A7CCC-6B5F-4502-BC85-3F6D4E1FE228}" sibTransId="{91235EC2-0B77-4E16-950A-7C12D111FAB8}"/>
    <dgm:cxn modelId="{D17CC5D2-BBB2-4F79-8045-59B87308DCBD}" type="presOf" srcId="{C1D82A41-612D-468F-B9BF-BCEDF716B42A}" destId="{7B22E7C3-A35E-4E16-8D6A-89578C920E4E}" srcOrd="0" destOrd="0" presId="urn:microsoft.com/office/officeart/2005/8/layout/hList1"/>
    <dgm:cxn modelId="{F0AA48D4-691E-4C0D-8A9A-BD1E1B1D9E64}" srcId="{56E5FD16-A0DA-4EB5-B09C-472133F0CFAA}" destId="{DBBD1F0F-7A1A-4D35-B5AC-A88A39006EDA}" srcOrd="1" destOrd="0" parTransId="{A8C55410-F109-4971-A37E-2E419B948608}" sibTransId="{EC36C733-9D08-431A-BAF2-30B429A41B6B}"/>
    <dgm:cxn modelId="{B03981D8-964D-41B4-81DD-A86C218552A9}" srcId="{C1D82A41-612D-468F-B9BF-BCEDF716B42A}" destId="{4961266C-77C6-4066-A2E3-BEB15626D8F9}" srcOrd="1" destOrd="0" parTransId="{636B2BC4-C5A0-440E-ADEA-1438E003C2AD}" sibTransId="{EB231471-7CD3-406A-8696-442599E44D20}"/>
    <dgm:cxn modelId="{943C3EDB-FDA2-44FF-8B99-7DB2189281DA}" type="presOf" srcId="{9D00E964-BDC2-4065-B03F-C2B262A4CBD0}" destId="{40469B38-CE3C-4484-9A32-D387068E2D7A}" srcOrd="0" destOrd="3" presId="urn:microsoft.com/office/officeart/2005/8/layout/hList1"/>
    <dgm:cxn modelId="{60AE6BDF-F152-4158-A587-70FACC128FCE}" type="presOf" srcId="{D014FBB1-F423-4B38-A012-B8FCDD0DCC3D}" destId="{F3E19518-CDEF-4BCC-A6D5-6F1BD60CB03C}" srcOrd="0" destOrd="1" presId="urn:microsoft.com/office/officeart/2005/8/layout/hList1"/>
    <dgm:cxn modelId="{8B9D0FEA-F781-46D2-9D4C-DCA20256A691}" srcId="{56E5FD16-A0DA-4EB5-B09C-472133F0CFAA}" destId="{ABEC8AD7-AC58-4403-B2E7-3920F1019003}" srcOrd="0" destOrd="0" parTransId="{C527BAD8-0B6C-4252-A41C-DAED739AC1F8}" sibTransId="{0C0CEA27-0EB7-4FBE-B175-F36623621BC7}"/>
    <dgm:cxn modelId="{F790EBEE-1357-4290-80D5-057F1590B40D}" type="presOf" srcId="{68DF8D65-F7B3-4CA8-BFD1-1D6EA8B787BA}" destId="{40469B38-CE3C-4484-9A32-D387068E2D7A}" srcOrd="0" destOrd="0" presId="urn:microsoft.com/office/officeart/2005/8/layout/hList1"/>
    <dgm:cxn modelId="{C4CCF0EF-D4B1-4DF7-A4B0-45103BBF5AE5}" srcId="{4961266C-77C6-4066-A2E3-BEB15626D8F9}" destId="{9D00E964-BDC2-4065-B03F-C2B262A4CBD0}" srcOrd="3" destOrd="0" parTransId="{579DFA24-4C63-4A63-A93B-18853B2B00C5}" sibTransId="{AED31CB3-814B-4018-9D08-CEEE3DC35F4C}"/>
    <dgm:cxn modelId="{39884EF7-B724-445A-9078-5A5CD8BD3C19}" type="presOf" srcId="{58CDA6B5-3010-4CA0-BCBD-DAAD1411F1F0}" destId="{1BBF50D3-017B-452E-B5B2-40CC84F0B2D0}" srcOrd="0" destOrd="3" presId="urn:microsoft.com/office/officeart/2005/8/layout/hList1"/>
    <dgm:cxn modelId="{F9433BF8-D346-40AE-88C2-9A06D2DC7B5C}" type="presOf" srcId="{47CA4922-06C5-4E96-8456-2D06F7CC09C4}" destId="{1BBF50D3-017B-452E-B5B2-40CC84F0B2D0}" srcOrd="0" destOrd="2" presId="urn:microsoft.com/office/officeart/2005/8/layout/hList1"/>
    <dgm:cxn modelId="{016D32F9-4EC6-4CF0-BF62-41E9EF63020B}" type="presOf" srcId="{422B6886-A5CD-4A20-BD55-40496A1F4A6C}" destId="{F41F6ED6-9394-42E0-9ABD-31D5FDBD5C83}" srcOrd="0" destOrd="0" presId="urn:microsoft.com/office/officeart/2005/8/layout/hList1"/>
    <dgm:cxn modelId="{BAA139A3-9F10-4EF1-A29C-95CEB1B03682}" type="presParOf" srcId="{7B22E7C3-A35E-4E16-8D6A-89578C920E4E}" destId="{AB3F7651-965B-4B87-ABF3-2A1FA9557DA4}" srcOrd="0" destOrd="0" presId="urn:microsoft.com/office/officeart/2005/8/layout/hList1"/>
    <dgm:cxn modelId="{2D512A84-F3BF-4838-86E3-4C931BEF52D4}" type="presParOf" srcId="{AB3F7651-965B-4B87-ABF3-2A1FA9557DA4}" destId="{FAC21D46-C7AD-44DB-8550-FFC9F052EADC}" srcOrd="0" destOrd="0" presId="urn:microsoft.com/office/officeart/2005/8/layout/hList1"/>
    <dgm:cxn modelId="{661CFDBA-3F0F-4FE6-A941-DC1E8EE8A3F9}" type="presParOf" srcId="{AB3F7651-965B-4B87-ABF3-2A1FA9557DA4}" destId="{1BBF50D3-017B-452E-B5B2-40CC84F0B2D0}" srcOrd="1" destOrd="0" presId="urn:microsoft.com/office/officeart/2005/8/layout/hList1"/>
    <dgm:cxn modelId="{906F45A7-F1B2-47F1-8A0D-2C87FE9BE3FB}" type="presParOf" srcId="{7B22E7C3-A35E-4E16-8D6A-89578C920E4E}" destId="{C7518836-B01B-449F-9FD9-BC19920A1C65}" srcOrd="1" destOrd="0" presId="urn:microsoft.com/office/officeart/2005/8/layout/hList1"/>
    <dgm:cxn modelId="{111A6B07-25A2-4AEA-894A-BE7362DFEDF9}" type="presParOf" srcId="{7B22E7C3-A35E-4E16-8D6A-89578C920E4E}" destId="{9B906FC2-073E-404E-8DFF-78920106FB28}" srcOrd="2" destOrd="0" presId="urn:microsoft.com/office/officeart/2005/8/layout/hList1"/>
    <dgm:cxn modelId="{67D351BF-F2F1-420A-ABDF-BB6C751A6697}" type="presParOf" srcId="{9B906FC2-073E-404E-8DFF-78920106FB28}" destId="{844453A2-9D08-46B5-95EF-E6A75D8E2D37}" srcOrd="0" destOrd="0" presId="urn:microsoft.com/office/officeart/2005/8/layout/hList1"/>
    <dgm:cxn modelId="{E8213A23-1464-4001-A7C6-D36CA4DF3C2E}" type="presParOf" srcId="{9B906FC2-073E-404E-8DFF-78920106FB28}" destId="{40469B38-CE3C-4484-9A32-D387068E2D7A}" srcOrd="1" destOrd="0" presId="urn:microsoft.com/office/officeart/2005/8/layout/hList1"/>
    <dgm:cxn modelId="{CFAD45CA-DAC5-4FFF-9182-54C95549E381}" type="presParOf" srcId="{7B22E7C3-A35E-4E16-8D6A-89578C920E4E}" destId="{0C4B3113-5443-4384-BB81-F1B4E5694C79}" srcOrd="3" destOrd="0" presId="urn:microsoft.com/office/officeart/2005/8/layout/hList1"/>
    <dgm:cxn modelId="{63511D42-8F37-493C-961E-3B1AED594902}" type="presParOf" srcId="{7B22E7C3-A35E-4E16-8D6A-89578C920E4E}" destId="{BF43EB0C-4354-40AA-8976-D82B947959CA}" srcOrd="4" destOrd="0" presId="urn:microsoft.com/office/officeart/2005/8/layout/hList1"/>
    <dgm:cxn modelId="{9760A5DA-5280-4BFF-9D85-1D2860180267}" type="presParOf" srcId="{BF43EB0C-4354-40AA-8976-D82B947959CA}" destId="{1E1402CD-C017-4485-82F3-54F004D3EFF2}" srcOrd="0" destOrd="0" presId="urn:microsoft.com/office/officeart/2005/8/layout/hList1"/>
    <dgm:cxn modelId="{BEEE74F0-1410-4F6A-8CEA-0635736702DA}" type="presParOf" srcId="{BF43EB0C-4354-40AA-8976-D82B947959CA}" destId="{3B04DE63-901B-4096-879F-B4ADF727F0A7}" srcOrd="1" destOrd="0" presId="urn:microsoft.com/office/officeart/2005/8/layout/hList1"/>
    <dgm:cxn modelId="{3BF039FA-9E87-438B-81B6-0DB08B62843C}" type="presParOf" srcId="{7B22E7C3-A35E-4E16-8D6A-89578C920E4E}" destId="{97E62BF8-629B-4AB0-8385-C0A11B22C7C0}" srcOrd="5" destOrd="0" presId="urn:microsoft.com/office/officeart/2005/8/layout/hList1"/>
    <dgm:cxn modelId="{F5F31E2F-DBE2-4683-A171-70E733B453A5}" type="presParOf" srcId="{7B22E7C3-A35E-4E16-8D6A-89578C920E4E}" destId="{151ED893-4E1C-4C96-8196-1E310C55CAC7}" srcOrd="6" destOrd="0" presId="urn:microsoft.com/office/officeart/2005/8/layout/hList1"/>
    <dgm:cxn modelId="{C0E9C5AF-4DE7-4FA1-8719-FD02A1337841}" type="presParOf" srcId="{151ED893-4E1C-4C96-8196-1E310C55CAC7}" destId="{F41F6ED6-9394-42E0-9ABD-31D5FDBD5C83}" srcOrd="0" destOrd="0" presId="urn:microsoft.com/office/officeart/2005/8/layout/hList1"/>
    <dgm:cxn modelId="{DB3A0619-FB6C-4653-9CEF-588E1C5AFE3F}" type="presParOf" srcId="{151ED893-4E1C-4C96-8196-1E310C55CAC7}" destId="{F3E19518-CDEF-4BCC-A6D5-6F1BD60CB03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822D0-27EA-452B-8A1F-016D1AA83B95}">
      <dsp:nvSpPr>
        <dsp:cNvPr id="0" name=""/>
        <dsp:cNvSpPr/>
      </dsp:nvSpPr>
      <dsp:spPr>
        <a:xfrm>
          <a:off x="0" y="0"/>
          <a:ext cx="9935183" cy="1579442"/>
        </a:xfrm>
        <a:prstGeom prst="roundRect">
          <a:avLst>
            <a:gd name="adj" fmla="val 10000"/>
          </a:avLst>
        </a:prstGeom>
        <a:solidFill>
          <a:schemeClr val="accent1">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Helvetica" panose="020B0604020202020204"/>
              <a:cs typeface="Helvetica" panose="020B0604020202020204"/>
            </a:rPr>
            <a:t>Review of SSA Successes</a:t>
          </a:r>
        </a:p>
      </dsp:txBody>
      <dsp:txXfrm>
        <a:off x="46260" y="46260"/>
        <a:ext cx="8097379" cy="1486922"/>
      </dsp:txXfrm>
    </dsp:sp>
    <dsp:sp modelId="{C6E107C9-2A5B-444F-829F-6982BC651435}">
      <dsp:nvSpPr>
        <dsp:cNvPr id="0" name=""/>
        <dsp:cNvSpPr/>
      </dsp:nvSpPr>
      <dsp:spPr>
        <a:xfrm>
          <a:off x="832071" y="1866613"/>
          <a:ext cx="9935183" cy="1579442"/>
        </a:xfrm>
        <a:prstGeom prst="roundRect">
          <a:avLst>
            <a:gd name="adj" fmla="val 10000"/>
          </a:avLst>
        </a:prstGeom>
        <a:solidFill>
          <a:schemeClr val="accent1">
            <a:shade val="50000"/>
            <a:hueOff val="180718"/>
            <a:satOff val="-3780"/>
            <a:lumOff val="2103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Helvetica" panose="020B0604020202020204"/>
              <a:cs typeface="Helvetica" panose="020B0604020202020204"/>
            </a:rPr>
            <a:t>Core Team Input and Prioritization</a:t>
          </a:r>
        </a:p>
      </dsp:txBody>
      <dsp:txXfrm>
        <a:off x="878331" y="1912873"/>
        <a:ext cx="7983953" cy="1486922"/>
      </dsp:txXfrm>
    </dsp:sp>
    <dsp:sp modelId="{4E3FF389-1CEF-41C7-B41B-AF708983F9C7}">
      <dsp:nvSpPr>
        <dsp:cNvPr id="0" name=""/>
        <dsp:cNvSpPr/>
      </dsp:nvSpPr>
      <dsp:spPr>
        <a:xfrm>
          <a:off x="1651724" y="3733227"/>
          <a:ext cx="9935183" cy="1579442"/>
        </a:xfrm>
        <a:prstGeom prst="roundRect">
          <a:avLst>
            <a:gd name="adj" fmla="val 10000"/>
          </a:avLst>
        </a:prstGeom>
        <a:solidFill>
          <a:schemeClr val="accent1">
            <a:shade val="50000"/>
            <a:hueOff val="361436"/>
            <a:satOff val="-7560"/>
            <a:lumOff val="4206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Helvetica" panose="020B0604020202020204"/>
              <a:cs typeface="Helvetica" panose="020B0604020202020204"/>
            </a:rPr>
            <a:t>Executive Level Review</a:t>
          </a:r>
        </a:p>
      </dsp:txBody>
      <dsp:txXfrm>
        <a:off x="1697984" y="3779487"/>
        <a:ext cx="7996372" cy="1486922"/>
      </dsp:txXfrm>
    </dsp:sp>
    <dsp:sp modelId="{D79DDEC1-37E7-43DE-987F-79684432C7C7}">
      <dsp:nvSpPr>
        <dsp:cNvPr id="0" name=""/>
        <dsp:cNvSpPr/>
      </dsp:nvSpPr>
      <dsp:spPr>
        <a:xfrm>
          <a:off x="2483795" y="5599841"/>
          <a:ext cx="9935183" cy="1579442"/>
        </a:xfrm>
        <a:prstGeom prst="roundRect">
          <a:avLst>
            <a:gd name="adj" fmla="val 10000"/>
          </a:avLst>
        </a:prstGeom>
        <a:solidFill>
          <a:schemeClr val="accent1">
            <a:shade val="50000"/>
            <a:hueOff val="180718"/>
            <a:satOff val="-3780"/>
            <a:lumOff val="21031"/>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Helvetica" panose="020B0604020202020204"/>
              <a:cs typeface="Helvetica" panose="020B0604020202020204"/>
            </a:rPr>
            <a:t>Implementation Teams Develop Selected Strategies</a:t>
          </a:r>
        </a:p>
      </dsp:txBody>
      <dsp:txXfrm>
        <a:off x="2530055" y="5646101"/>
        <a:ext cx="7983953" cy="1486922"/>
      </dsp:txXfrm>
    </dsp:sp>
    <dsp:sp modelId="{8D872E45-B2BF-4259-A4EB-F4D11F688A7F}">
      <dsp:nvSpPr>
        <dsp:cNvPr id="0" name=""/>
        <dsp:cNvSpPr/>
      </dsp:nvSpPr>
      <dsp:spPr>
        <a:xfrm>
          <a:off x="8908545" y="1209709"/>
          <a:ext cx="1026637" cy="1026637"/>
        </a:xfrm>
        <a:prstGeom prst="downArrow">
          <a:avLst>
            <a:gd name="adj1" fmla="val 55000"/>
            <a:gd name="adj2" fmla="val 45000"/>
          </a:avLst>
        </a:prstGeom>
        <a:solidFill>
          <a:schemeClr val="accent1">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9139538" y="1209709"/>
        <a:ext cx="564651" cy="772544"/>
      </dsp:txXfrm>
    </dsp:sp>
    <dsp:sp modelId="{42BA0CC5-6487-4DD5-8437-90E2E7372838}">
      <dsp:nvSpPr>
        <dsp:cNvPr id="0" name=""/>
        <dsp:cNvSpPr/>
      </dsp:nvSpPr>
      <dsp:spPr>
        <a:xfrm>
          <a:off x="9740617" y="3076323"/>
          <a:ext cx="1026637" cy="1026637"/>
        </a:xfrm>
        <a:prstGeom prst="downArrow">
          <a:avLst>
            <a:gd name="adj1" fmla="val 55000"/>
            <a:gd name="adj2" fmla="val 45000"/>
          </a:avLst>
        </a:prstGeom>
        <a:solidFill>
          <a:schemeClr val="accent1">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9971610" y="3076323"/>
        <a:ext cx="564651" cy="772544"/>
      </dsp:txXfrm>
    </dsp:sp>
    <dsp:sp modelId="{DD87882F-5098-452D-99E7-E90F336A463F}">
      <dsp:nvSpPr>
        <dsp:cNvPr id="0" name=""/>
        <dsp:cNvSpPr/>
      </dsp:nvSpPr>
      <dsp:spPr>
        <a:xfrm>
          <a:off x="10560269" y="4942937"/>
          <a:ext cx="1026637" cy="1026637"/>
        </a:xfrm>
        <a:prstGeom prst="downArrow">
          <a:avLst>
            <a:gd name="adj1" fmla="val 55000"/>
            <a:gd name="adj2" fmla="val 45000"/>
          </a:avLst>
        </a:prstGeom>
        <a:solidFill>
          <a:schemeClr val="accent1">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10791262" y="4942937"/>
        <a:ext cx="564651" cy="7725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0258F-1E3F-418A-BC87-99EA2D1DBBE6}">
      <dsp:nvSpPr>
        <dsp:cNvPr id="0" name=""/>
        <dsp:cNvSpPr/>
      </dsp:nvSpPr>
      <dsp:spPr>
        <a:xfrm>
          <a:off x="795423" y="2346"/>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Statewide</a:t>
          </a:r>
        </a:p>
      </dsp:txBody>
      <dsp:txXfrm>
        <a:off x="795423" y="2346"/>
        <a:ext cx="3689300" cy="2213580"/>
      </dsp:txXfrm>
    </dsp:sp>
    <dsp:sp modelId="{29EB285D-B38F-41FD-8BDE-B1656CB17F44}">
      <dsp:nvSpPr>
        <dsp:cNvPr id="0" name=""/>
        <dsp:cNvSpPr/>
      </dsp:nvSpPr>
      <dsp:spPr>
        <a:xfrm>
          <a:off x="4853653" y="2346"/>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Planning</a:t>
          </a:r>
        </a:p>
      </dsp:txBody>
      <dsp:txXfrm>
        <a:off x="4853653" y="2346"/>
        <a:ext cx="3689300" cy="2213580"/>
      </dsp:txXfrm>
    </dsp:sp>
    <dsp:sp modelId="{59BC29C0-54C7-480A-A465-A58378221C43}">
      <dsp:nvSpPr>
        <dsp:cNvPr id="0" name=""/>
        <dsp:cNvSpPr/>
      </dsp:nvSpPr>
      <dsp:spPr>
        <a:xfrm>
          <a:off x="8911884" y="2346"/>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Design &amp; Geometrics</a:t>
          </a:r>
        </a:p>
      </dsp:txBody>
      <dsp:txXfrm>
        <a:off x="8911884" y="2346"/>
        <a:ext cx="3689300" cy="2213580"/>
      </dsp:txXfrm>
    </dsp:sp>
    <dsp:sp modelId="{8DCFCBFE-C1D1-4B48-9C5E-CB48FD7C07E0}">
      <dsp:nvSpPr>
        <dsp:cNvPr id="0" name=""/>
        <dsp:cNvSpPr/>
      </dsp:nvSpPr>
      <dsp:spPr>
        <a:xfrm>
          <a:off x="795423" y="2584856"/>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HSIP</a:t>
          </a:r>
        </a:p>
      </dsp:txBody>
      <dsp:txXfrm>
        <a:off x="795423" y="2584856"/>
        <a:ext cx="3689300" cy="2213580"/>
      </dsp:txXfrm>
    </dsp:sp>
    <dsp:sp modelId="{5D913FBC-5CD0-4265-8B55-0BBEF5314CF5}">
      <dsp:nvSpPr>
        <dsp:cNvPr id="0" name=""/>
        <dsp:cNvSpPr/>
      </dsp:nvSpPr>
      <dsp:spPr>
        <a:xfrm>
          <a:off x="4853653" y="2584856"/>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Traffic Operations</a:t>
          </a:r>
        </a:p>
      </dsp:txBody>
      <dsp:txXfrm>
        <a:off x="4853653" y="2584856"/>
        <a:ext cx="3689300" cy="2213580"/>
      </dsp:txXfrm>
    </dsp:sp>
    <dsp:sp modelId="{AAE35266-172D-4441-BD25-3ECEF8ACB00B}">
      <dsp:nvSpPr>
        <dsp:cNvPr id="0" name=""/>
        <dsp:cNvSpPr/>
      </dsp:nvSpPr>
      <dsp:spPr>
        <a:xfrm>
          <a:off x="8911884" y="2584856"/>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TSMO</a:t>
          </a:r>
        </a:p>
      </dsp:txBody>
      <dsp:txXfrm>
        <a:off x="8911884" y="2584856"/>
        <a:ext cx="3689300" cy="2213580"/>
      </dsp:txXfrm>
    </dsp:sp>
    <dsp:sp modelId="{CC2044A9-0769-4664-9AA1-30DA97074310}">
      <dsp:nvSpPr>
        <dsp:cNvPr id="0" name=""/>
        <dsp:cNvSpPr/>
      </dsp:nvSpPr>
      <dsp:spPr>
        <a:xfrm>
          <a:off x="795423" y="5167367"/>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Permits</a:t>
          </a:r>
        </a:p>
      </dsp:txBody>
      <dsp:txXfrm>
        <a:off x="795423" y="5167367"/>
        <a:ext cx="3689300" cy="2213580"/>
      </dsp:txXfrm>
    </dsp:sp>
    <dsp:sp modelId="{8E7F9677-3EC0-4C76-866B-A2488F2FA1FC}">
      <dsp:nvSpPr>
        <dsp:cNvPr id="0" name=""/>
        <dsp:cNvSpPr/>
      </dsp:nvSpPr>
      <dsp:spPr>
        <a:xfrm>
          <a:off x="4853653" y="5167367"/>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Construction</a:t>
          </a:r>
        </a:p>
      </dsp:txBody>
      <dsp:txXfrm>
        <a:off x="4853653" y="5167367"/>
        <a:ext cx="3689300" cy="2213580"/>
      </dsp:txXfrm>
    </dsp:sp>
    <dsp:sp modelId="{0B00E28A-9E32-428D-BF17-B7F8B014DA84}">
      <dsp:nvSpPr>
        <dsp:cNvPr id="0" name=""/>
        <dsp:cNvSpPr/>
      </dsp:nvSpPr>
      <dsp:spPr>
        <a:xfrm>
          <a:off x="8911884" y="5167367"/>
          <a:ext cx="3689300" cy="2213580"/>
        </a:xfrm>
        <a:prstGeom prst="rect">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latin typeface="Helvetica" panose="020B0604020202020204" pitchFamily="34" charset="0"/>
              <a:cs typeface="Helvetica" panose="020B0604020202020204" pitchFamily="34" charset="0"/>
            </a:rPr>
            <a:t>Operations &amp; Maintenance</a:t>
          </a:r>
        </a:p>
      </dsp:txBody>
      <dsp:txXfrm>
        <a:off x="8911884" y="5167367"/>
        <a:ext cx="3689300" cy="22135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7E7386-A4EC-4D45-B1DB-983480C07941}">
      <dsp:nvSpPr>
        <dsp:cNvPr id="0" name=""/>
        <dsp:cNvSpPr/>
      </dsp:nvSpPr>
      <dsp:spPr>
        <a:xfrm rot="10800000">
          <a:off x="3232373" y="5378"/>
          <a:ext cx="10934884" cy="1912392"/>
        </a:xfrm>
        <a:prstGeom prst="homePlate">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3312" tIns="118110" rIns="220472" bIns="118110" numCol="1" spcCol="1270" anchor="ctr" anchorCtr="0">
          <a:noAutofit/>
        </a:bodyPr>
        <a:lstStyle/>
        <a:p>
          <a:pPr marL="0" lvl="0" indent="0" algn="just" defTabSz="1377950">
            <a:lnSpc>
              <a:spcPct val="90000"/>
            </a:lnSpc>
            <a:spcBef>
              <a:spcPct val="0"/>
            </a:spcBef>
            <a:spcAft>
              <a:spcPct val="35000"/>
            </a:spcAft>
            <a:buNone/>
          </a:pPr>
          <a:r>
            <a:rPr lang="en-US" sz="3100" b="1" kern="1200" dirty="0">
              <a:effectLst/>
              <a:latin typeface="Helvetica" panose="020B0604020202020204" pitchFamily="34" charset="0"/>
              <a:cs typeface="Helvetica" panose="020B0604020202020204" pitchFamily="34" charset="0"/>
            </a:rPr>
            <a:t>Tool in the Toolbox </a:t>
          </a:r>
          <a:r>
            <a:rPr lang="en-US" sz="3100" kern="1200" dirty="0">
              <a:effectLst/>
              <a:latin typeface="Helvetica" panose="020B0604020202020204" pitchFamily="34" charset="0"/>
              <a:cs typeface="Helvetica" panose="020B0604020202020204" pitchFamily="34" charset="0"/>
            </a:rPr>
            <a:t>- Strategies that may not be used on every project, but project-specific conditions indicate its use may reduce serious and fatal injury collisions.</a:t>
          </a:r>
        </a:p>
      </dsp:txBody>
      <dsp:txXfrm rot="10800000">
        <a:off x="3710471" y="5378"/>
        <a:ext cx="10456786" cy="1912392"/>
      </dsp:txXfrm>
    </dsp:sp>
    <dsp:sp modelId="{B5676A24-BB73-40E4-9CEB-D1176FA3D2F0}">
      <dsp:nvSpPr>
        <dsp:cNvPr id="0" name=""/>
        <dsp:cNvSpPr/>
      </dsp:nvSpPr>
      <dsp:spPr>
        <a:xfrm>
          <a:off x="2276177" y="5378"/>
          <a:ext cx="1912392" cy="1912392"/>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tx2">
              <a:lumMod val="75000"/>
              <a:lumOff val="25000"/>
            </a:schemeClr>
          </a:solidFill>
          <a:prstDash val="solid"/>
        </a:ln>
        <a:effectLst/>
      </dsp:spPr>
      <dsp:style>
        <a:lnRef idx="2">
          <a:scrgbClr r="0" g="0" b="0"/>
        </a:lnRef>
        <a:fillRef idx="1">
          <a:scrgbClr r="0" g="0" b="0"/>
        </a:fillRef>
        <a:effectRef idx="0">
          <a:scrgbClr r="0" g="0" b="0"/>
        </a:effectRef>
        <a:fontRef idx="minor"/>
      </dsp:style>
    </dsp:sp>
    <dsp:sp modelId="{E8952351-C623-43EB-A663-AB372A897973}">
      <dsp:nvSpPr>
        <dsp:cNvPr id="0" name=""/>
        <dsp:cNvSpPr/>
      </dsp:nvSpPr>
      <dsp:spPr>
        <a:xfrm rot="10800000">
          <a:off x="3232373" y="2488634"/>
          <a:ext cx="10934884" cy="1912392"/>
        </a:xfrm>
        <a:prstGeom prst="homePlate">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3312" tIns="118110" rIns="220472" bIns="118110" numCol="1" spcCol="1270" anchor="ctr" anchorCtr="0">
          <a:noAutofit/>
        </a:bodyPr>
        <a:lstStyle/>
        <a:p>
          <a:pPr marL="0" lvl="0" indent="0" algn="just" defTabSz="1377950">
            <a:lnSpc>
              <a:spcPct val="90000"/>
            </a:lnSpc>
            <a:spcBef>
              <a:spcPct val="0"/>
            </a:spcBef>
            <a:spcAft>
              <a:spcPct val="35000"/>
            </a:spcAft>
            <a:buNone/>
          </a:pPr>
          <a:r>
            <a:rPr lang="en-US" sz="3100" b="1" kern="1200" dirty="0">
              <a:effectLst/>
              <a:latin typeface="Helvetica" panose="020B0604020202020204" pitchFamily="34" charset="0"/>
              <a:cs typeface="Helvetica" panose="020B0604020202020204" pitchFamily="34" charset="0"/>
            </a:rPr>
            <a:t>Best Practice </a:t>
          </a:r>
          <a:r>
            <a:rPr lang="en-US" sz="3100" kern="1200" dirty="0">
              <a:effectLst/>
              <a:latin typeface="Helvetica" panose="020B0604020202020204" pitchFamily="34" charset="0"/>
              <a:cs typeface="Helvetica" panose="020B0604020202020204" pitchFamily="34" charset="0"/>
            </a:rPr>
            <a:t>- A practice that should be regularly implemented by all transportation professions. </a:t>
          </a:r>
        </a:p>
      </dsp:txBody>
      <dsp:txXfrm rot="10800000">
        <a:off x="3710471" y="2488634"/>
        <a:ext cx="10456786" cy="1912392"/>
      </dsp:txXfrm>
    </dsp:sp>
    <dsp:sp modelId="{774C02E6-A893-4218-ADBD-022BB03D7C0F}">
      <dsp:nvSpPr>
        <dsp:cNvPr id="0" name=""/>
        <dsp:cNvSpPr/>
      </dsp:nvSpPr>
      <dsp:spPr>
        <a:xfrm>
          <a:off x="2276177" y="2488634"/>
          <a:ext cx="1912392" cy="1912392"/>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tx2">
              <a:lumMod val="75000"/>
              <a:lumOff val="25000"/>
            </a:schemeClr>
          </a:solidFill>
          <a:prstDash val="solid"/>
        </a:ln>
        <a:effectLst/>
      </dsp:spPr>
      <dsp:style>
        <a:lnRef idx="2">
          <a:scrgbClr r="0" g="0" b="0"/>
        </a:lnRef>
        <a:fillRef idx="1">
          <a:scrgbClr r="0" g="0" b="0"/>
        </a:fillRef>
        <a:effectRef idx="0">
          <a:scrgbClr r="0" g="0" b="0"/>
        </a:effectRef>
        <a:fontRef idx="minor"/>
      </dsp:style>
    </dsp:sp>
    <dsp:sp modelId="{8A842998-BEB1-4C6E-B76C-9DF65DA6328A}">
      <dsp:nvSpPr>
        <dsp:cNvPr id="0" name=""/>
        <dsp:cNvSpPr/>
      </dsp:nvSpPr>
      <dsp:spPr>
        <a:xfrm rot="10800000">
          <a:off x="3232373" y="4971890"/>
          <a:ext cx="10934884" cy="1912392"/>
        </a:xfrm>
        <a:prstGeom prst="homePlate">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3312" tIns="118110" rIns="220472" bIns="118110" numCol="1" spcCol="1270" anchor="ctr" anchorCtr="0">
          <a:noAutofit/>
        </a:bodyPr>
        <a:lstStyle/>
        <a:p>
          <a:pPr marL="0" lvl="0" indent="0" algn="just" defTabSz="1377950">
            <a:lnSpc>
              <a:spcPct val="90000"/>
            </a:lnSpc>
            <a:spcBef>
              <a:spcPct val="0"/>
            </a:spcBef>
            <a:spcAft>
              <a:spcPct val="35000"/>
            </a:spcAft>
            <a:buFont typeface="Arial" panose="020B0604020202020204" pitchFamily="34" charset="0"/>
            <a:buNone/>
          </a:pPr>
          <a:r>
            <a:rPr lang="en-US" sz="3100" b="1" kern="1200" dirty="0">
              <a:effectLst/>
              <a:latin typeface="Helvetica" panose="020B0604020202020204" pitchFamily="34" charset="0"/>
              <a:cs typeface="Helvetica" panose="020B0604020202020204" pitchFamily="34" charset="0"/>
            </a:rPr>
            <a:t>Process Change &amp; Improvement </a:t>
          </a:r>
          <a:r>
            <a:rPr lang="en-US" sz="3100" kern="1200" dirty="0">
              <a:effectLst/>
              <a:latin typeface="Helvetica" panose="020B0604020202020204" pitchFamily="34" charset="0"/>
              <a:cs typeface="Helvetica" panose="020B0604020202020204" pitchFamily="34" charset="0"/>
            </a:rPr>
            <a:t>- An idea whose implementation will require Cabinet leadership to change current practices or policies. A change in law may be required for some ideas.</a:t>
          </a:r>
          <a:endParaRPr lang="en-US" sz="3100" kern="1200" dirty="0">
            <a:latin typeface="Helvetica" panose="020B0604020202020204" pitchFamily="34" charset="0"/>
            <a:cs typeface="Helvetica" panose="020B0604020202020204" pitchFamily="34" charset="0"/>
          </a:endParaRPr>
        </a:p>
      </dsp:txBody>
      <dsp:txXfrm rot="10800000">
        <a:off x="3710471" y="4971890"/>
        <a:ext cx="10456786" cy="1912392"/>
      </dsp:txXfrm>
    </dsp:sp>
    <dsp:sp modelId="{F9FD5346-A71D-41E5-800A-3CC825FC3A6B}">
      <dsp:nvSpPr>
        <dsp:cNvPr id="0" name=""/>
        <dsp:cNvSpPr/>
      </dsp:nvSpPr>
      <dsp:spPr>
        <a:xfrm>
          <a:off x="2276177" y="4971890"/>
          <a:ext cx="1912392" cy="1912392"/>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tx2">
              <a:lumMod val="75000"/>
              <a:lumOff val="25000"/>
            </a:schemeClr>
          </a:solidFill>
          <a:prstDash val="solid"/>
        </a:ln>
        <a:effectLst/>
      </dsp:spPr>
      <dsp:style>
        <a:lnRef idx="2">
          <a:scrgbClr r="0" g="0" b="0"/>
        </a:lnRef>
        <a:fillRef idx="1">
          <a:scrgbClr r="0" g="0" b="0"/>
        </a:fillRef>
        <a:effectRef idx="0">
          <a:scrgbClr r="0" g="0" b="0"/>
        </a:effectRef>
        <a:fontRef idx="minor"/>
      </dsp:style>
    </dsp:sp>
    <dsp:sp modelId="{B1F0BEE4-C9F6-49FF-839A-BE5672F86814}">
      <dsp:nvSpPr>
        <dsp:cNvPr id="0" name=""/>
        <dsp:cNvSpPr/>
      </dsp:nvSpPr>
      <dsp:spPr>
        <a:xfrm rot="10800000">
          <a:off x="3232373" y="7455145"/>
          <a:ext cx="10934884" cy="1912392"/>
        </a:xfrm>
        <a:prstGeom prst="homePlate">
          <a:avLst/>
        </a:prstGeom>
        <a:solidFill>
          <a:schemeClr val="tx2">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3312" tIns="118110" rIns="220472" bIns="118110" numCol="1" spcCol="1270" anchor="ctr" anchorCtr="0">
          <a:noAutofit/>
        </a:bodyPr>
        <a:lstStyle/>
        <a:p>
          <a:pPr marL="0" lvl="0" indent="0" algn="just" defTabSz="1377950">
            <a:lnSpc>
              <a:spcPct val="90000"/>
            </a:lnSpc>
            <a:spcBef>
              <a:spcPct val="0"/>
            </a:spcBef>
            <a:spcAft>
              <a:spcPct val="35000"/>
            </a:spcAft>
            <a:buFont typeface="Arial" panose="020B0604020202020204" pitchFamily="34" charset="0"/>
            <a:buNone/>
          </a:pPr>
          <a:r>
            <a:rPr lang="en-US" sz="3100" b="1" kern="1200" dirty="0">
              <a:effectLst/>
              <a:latin typeface="Helvetica" panose="020B0604020202020204" pitchFamily="34" charset="0"/>
              <a:cs typeface="Helvetica" panose="020B0604020202020204" pitchFamily="34" charset="0"/>
            </a:rPr>
            <a:t>Training &amp; Education </a:t>
          </a:r>
          <a:r>
            <a:rPr lang="en-US" sz="3100" kern="1200" dirty="0">
              <a:effectLst/>
              <a:latin typeface="Helvetica" panose="020B0604020202020204" pitchFamily="34" charset="0"/>
              <a:cs typeface="Helvetica" panose="020B0604020202020204" pitchFamily="34" charset="0"/>
            </a:rPr>
            <a:t>- Providing training and resources to staff and the public.</a:t>
          </a:r>
          <a:endParaRPr lang="en-US" sz="3100" kern="1200" dirty="0">
            <a:latin typeface="Helvetica" panose="020B0604020202020204" pitchFamily="34" charset="0"/>
            <a:cs typeface="Helvetica" panose="020B0604020202020204" pitchFamily="34" charset="0"/>
          </a:endParaRPr>
        </a:p>
      </dsp:txBody>
      <dsp:txXfrm rot="10800000">
        <a:off x="3710471" y="7455145"/>
        <a:ext cx="10456786" cy="1912392"/>
      </dsp:txXfrm>
    </dsp:sp>
    <dsp:sp modelId="{F2810D2D-AC88-4A5E-BBD9-0B44FEF2E830}">
      <dsp:nvSpPr>
        <dsp:cNvPr id="0" name=""/>
        <dsp:cNvSpPr/>
      </dsp:nvSpPr>
      <dsp:spPr>
        <a:xfrm>
          <a:off x="2276177" y="7455145"/>
          <a:ext cx="1912392" cy="1912392"/>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solidFill>
            <a:schemeClr val="tx2">
              <a:lumMod val="75000"/>
              <a:lumOff val="25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C21D46-C7AD-44DB-8550-FFC9F052EADC}">
      <dsp:nvSpPr>
        <dsp:cNvPr id="0" name=""/>
        <dsp:cNvSpPr/>
      </dsp:nvSpPr>
      <dsp:spPr>
        <a:xfrm>
          <a:off x="5324" y="586451"/>
          <a:ext cx="3201629" cy="1157227"/>
        </a:xfrm>
        <a:prstGeom prst="rect">
          <a:avLst/>
        </a:prstGeom>
        <a:solidFill>
          <a:schemeClr val="tx2">
            <a:lumMod val="75000"/>
            <a:lumOff val="2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Roadway Contexts</a:t>
          </a:r>
        </a:p>
      </dsp:txBody>
      <dsp:txXfrm>
        <a:off x="5324" y="586451"/>
        <a:ext cx="3201629" cy="1157227"/>
      </dsp:txXfrm>
    </dsp:sp>
    <dsp:sp modelId="{1BBF50D3-017B-452E-B5B2-40CC84F0B2D0}">
      <dsp:nvSpPr>
        <dsp:cNvPr id="0" name=""/>
        <dsp:cNvSpPr/>
      </dsp:nvSpPr>
      <dsp:spPr>
        <a:xfrm>
          <a:off x="5324" y="1743679"/>
          <a:ext cx="3201629" cy="5141899"/>
        </a:xfrm>
        <a:prstGeom prst="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Rural</a:t>
          </a:r>
        </a:p>
        <a:p>
          <a:pPr marL="285750" lvl="1" indent="-285750" algn="l" defTabSz="1422400">
            <a:lnSpc>
              <a:spcPct val="90000"/>
            </a:lnSpc>
            <a:spcBef>
              <a:spcPct val="0"/>
            </a:spcBef>
            <a:spcAft>
              <a:spcPct val="15000"/>
            </a:spcAft>
            <a:buChar char="•"/>
          </a:pPr>
          <a:r>
            <a:rPr lang="en-US" sz="3200" kern="1200" dirty="0"/>
            <a:t>Rural Town</a:t>
          </a:r>
        </a:p>
        <a:p>
          <a:pPr marL="285750" lvl="1" indent="-285750" algn="l" defTabSz="1422400">
            <a:lnSpc>
              <a:spcPct val="90000"/>
            </a:lnSpc>
            <a:spcBef>
              <a:spcPct val="0"/>
            </a:spcBef>
            <a:spcAft>
              <a:spcPct val="15000"/>
            </a:spcAft>
            <a:buChar char="•"/>
          </a:pPr>
          <a:r>
            <a:rPr lang="en-US" sz="3200" kern="1200" dirty="0"/>
            <a:t>Suburban</a:t>
          </a:r>
        </a:p>
        <a:p>
          <a:pPr marL="285750" lvl="1" indent="-285750" algn="l" defTabSz="1422400">
            <a:lnSpc>
              <a:spcPct val="90000"/>
            </a:lnSpc>
            <a:spcBef>
              <a:spcPct val="0"/>
            </a:spcBef>
            <a:spcAft>
              <a:spcPct val="15000"/>
            </a:spcAft>
            <a:buChar char="•"/>
          </a:pPr>
          <a:r>
            <a:rPr lang="en-US" sz="3200" kern="1200" dirty="0"/>
            <a:t>Urban</a:t>
          </a:r>
        </a:p>
        <a:p>
          <a:pPr marL="285750" lvl="1" indent="-285750" algn="l" defTabSz="1422400">
            <a:lnSpc>
              <a:spcPct val="90000"/>
            </a:lnSpc>
            <a:spcBef>
              <a:spcPct val="0"/>
            </a:spcBef>
            <a:spcAft>
              <a:spcPct val="15000"/>
            </a:spcAft>
            <a:buChar char="•"/>
          </a:pPr>
          <a:r>
            <a:rPr lang="en-US" sz="3200" kern="1200" dirty="0"/>
            <a:t>Urban Core</a:t>
          </a:r>
        </a:p>
      </dsp:txBody>
      <dsp:txXfrm>
        <a:off x="5324" y="1743679"/>
        <a:ext cx="3201629" cy="5141899"/>
      </dsp:txXfrm>
    </dsp:sp>
    <dsp:sp modelId="{844453A2-9D08-46B5-95EF-E6A75D8E2D37}">
      <dsp:nvSpPr>
        <dsp:cNvPr id="0" name=""/>
        <dsp:cNvSpPr/>
      </dsp:nvSpPr>
      <dsp:spPr>
        <a:xfrm>
          <a:off x="3655182" y="586451"/>
          <a:ext cx="3201629" cy="1157227"/>
        </a:xfrm>
        <a:prstGeom prst="rect">
          <a:avLst/>
        </a:prstGeom>
        <a:solidFill>
          <a:schemeClr val="tx2">
            <a:lumMod val="75000"/>
            <a:lumOff val="2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Focus Area</a:t>
          </a:r>
        </a:p>
      </dsp:txBody>
      <dsp:txXfrm>
        <a:off x="3655182" y="586451"/>
        <a:ext cx="3201629" cy="1157227"/>
      </dsp:txXfrm>
    </dsp:sp>
    <dsp:sp modelId="{40469B38-CE3C-4484-9A32-D387068E2D7A}">
      <dsp:nvSpPr>
        <dsp:cNvPr id="0" name=""/>
        <dsp:cNvSpPr/>
      </dsp:nvSpPr>
      <dsp:spPr>
        <a:xfrm>
          <a:off x="3655182" y="1743679"/>
          <a:ext cx="3201629" cy="5141899"/>
        </a:xfrm>
        <a:prstGeom prst="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SzPts val="1000"/>
            <a:buFont typeface="Symbol" panose="05050102010706020507" pitchFamily="18" charset="2"/>
            <a:buChar char=""/>
          </a:pPr>
          <a:r>
            <a:rPr lang="en-US" sz="3200" kern="1200" dirty="0"/>
            <a:t>Speed Management</a:t>
          </a:r>
        </a:p>
        <a:p>
          <a:pPr marL="285750" lvl="1" indent="-285750" algn="l" defTabSz="1422400">
            <a:lnSpc>
              <a:spcPct val="90000"/>
            </a:lnSpc>
            <a:spcBef>
              <a:spcPct val="0"/>
            </a:spcBef>
            <a:spcAft>
              <a:spcPct val="15000"/>
            </a:spcAft>
            <a:buSzPts val="1000"/>
            <a:buFont typeface="Symbol" panose="05050102010706020507" pitchFamily="18" charset="2"/>
            <a:buChar char=""/>
          </a:pPr>
          <a:r>
            <a:rPr lang="en-US" sz="3200" kern="1200"/>
            <a:t>Intersections</a:t>
          </a:r>
        </a:p>
        <a:p>
          <a:pPr marL="285750" lvl="1" indent="-285750" algn="l" defTabSz="1422400">
            <a:lnSpc>
              <a:spcPct val="90000"/>
            </a:lnSpc>
            <a:spcBef>
              <a:spcPct val="0"/>
            </a:spcBef>
            <a:spcAft>
              <a:spcPct val="15000"/>
            </a:spcAft>
            <a:buSzPts val="1000"/>
            <a:buFont typeface="Symbol" panose="05050102010706020507" pitchFamily="18" charset="2"/>
            <a:buChar char=""/>
          </a:pPr>
          <a:r>
            <a:rPr lang="en-US" sz="3200" kern="1200" dirty="0"/>
            <a:t>Pedestrian/ Bicycle</a:t>
          </a:r>
        </a:p>
        <a:p>
          <a:pPr marL="285750" lvl="1" indent="-285750" algn="l" defTabSz="1422400">
            <a:lnSpc>
              <a:spcPct val="90000"/>
            </a:lnSpc>
            <a:spcBef>
              <a:spcPct val="0"/>
            </a:spcBef>
            <a:spcAft>
              <a:spcPct val="15000"/>
            </a:spcAft>
            <a:buFont typeface="Arial" panose="020B0604020202020204" pitchFamily="34" charset="0"/>
            <a:buChar char="•"/>
          </a:pPr>
          <a:r>
            <a:rPr lang="en-US" sz="3200" kern="1200" dirty="0"/>
            <a:t>Roadway Departure</a:t>
          </a:r>
        </a:p>
      </dsp:txBody>
      <dsp:txXfrm>
        <a:off x="3655182" y="1743679"/>
        <a:ext cx="3201629" cy="5141899"/>
      </dsp:txXfrm>
    </dsp:sp>
    <dsp:sp modelId="{1E1402CD-C017-4485-82F3-54F004D3EFF2}">
      <dsp:nvSpPr>
        <dsp:cNvPr id="0" name=""/>
        <dsp:cNvSpPr/>
      </dsp:nvSpPr>
      <dsp:spPr>
        <a:xfrm>
          <a:off x="7305039" y="586451"/>
          <a:ext cx="3201629" cy="1157227"/>
        </a:xfrm>
        <a:prstGeom prst="rect">
          <a:avLst/>
        </a:prstGeom>
        <a:solidFill>
          <a:schemeClr val="tx2">
            <a:lumMod val="75000"/>
            <a:lumOff val="2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Project Type</a:t>
          </a:r>
        </a:p>
      </dsp:txBody>
      <dsp:txXfrm>
        <a:off x="7305039" y="586451"/>
        <a:ext cx="3201629" cy="1157227"/>
      </dsp:txXfrm>
    </dsp:sp>
    <dsp:sp modelId="{3B04DE63-901B-4096-879F-B4ADF727F0A7}">
      <dsp:nvSpPr>
        <dsp:cNvPr id="0" name=""/>
        <dsp:cNvSpPr/>
      </dsp:nvSpPr>
      <dsp:spPr>
        <a:xfrm>
          <a:off x="7305039" y="1743679"/>
          <a:ext cx="3201629" cy="5141899"/>
        </a:xfrm>
        <a:prstGeom prst="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SzPts val="1000"/>
            <a:buFont typeface="Symbol" panose="05050102010706020507" pitchFamily="18" charset="2"/>
            <a:buChar char=""/>
          </a:pPr>
          <a:r>
            <a:rPr lang="en-US" sz="3200" kern="1200" dirty="0"/>
            <a:t>New or Reconstruction</a:t>
          </a:r>
        </a:p>
        <a:p>
          <a:pPr marL="285750" lvl="1" indent="-285750" algn="l" defTabSz="1422400">
            <a:lnSpc>
              <a:spcPct val="90000"/>
            </a:lnSpc>
            <a:spcBef>
              <a:spcPct val="0"/>
            </a:spcBef>
            <a:spcAft>
              <a:spcPct val="15000"/>
            </a:spcAft>
            <a:buSzPts val="1000"/>
            <a:buFont typeface="Symbol" panose="05050102010706020507" pitchFamily="18" charset="2"/>
            <a:buChar char=""/>
          </a:pPr>
          <a:r>
            <a:rPr lang="en-US" sz="3200" kern="1200" dirty="0"/>
            <a:t>Construction on Existing Roadway</a:t>
          </a:r>
        </a:p>
        <a:p>
          <a:pPr marL="285750" lvl="1" indent="-285750" algn="l" defTabSz="1422400">
            <a:lnSpc>
              <a:spcPct val="90000"/>
            </a:lnSpc>
            <a:spcBef>
              <a:spcPct val="0"/>
            </a:spcBef>
            <a:spcAft>
              <a:spcPct val="15000"/>
            </a:spcAft>
            <a:buFont typeface="Arial" panose="020B0604020202020204" pitchFamily="34" charset="0"/>
            <a:buChar char="•"/>
          </a:pPr>
          <a:r>
            <a:rPr lang="en-US" sz="3200" b="1" kern="1200" dirty="0">
              <a:effectLst>
                <a:innerShdw blurRad="63500" dist="50800" dir="13500000">
                  <a:prstClr val="black">
                    <a:alpha val="50000"/>
                  </a:prstClr>
                </a:innerShdw>
              </a:effectLst>
            </a:rPr>
            <a:t>Resurfacing</a:t>
          </a:r>
        </a:p>
      </dsp:txBody>
      <dsp:txXfrm>
        <a:off x="7305039" y="1743679"/>
        <a:ext cx="3201629" cy="5141899"/>
      </dsp:txXfrm>
    </dsp:sp>
    <dsp:sp modelId="{F41F6ED6-9394-42E0-9ABD-31D5FDBD5C83}">
      <dsp:nvSpPr>
        <dsp:cNvPr id="0" name=""/>
        <dsp:cNvSpPr/>
      </dsp:nvSpPr>
      <dsp:spPr>
        <a:xfrm>
          <a:off x="10954897" y="586451"/>
          <a:ext cx="3201629" cy="1157227"/>
        </a:xfrm>
        <a:prstGeom prst="rect">
          <a:avLst/>
        </a:prstGeom>
        <a:solidFill>
          <a:schemeClr val="tx2">
            <a:lumMod val="75000"/>
            <a:lumOff val="25000"/>
          </a:schemeClr>
        </a:solidFill>
        <a:ln w="25400" cap="flat" cmpd="sng" algn="ctr">
          <a:solidFill>
            <a:schemeClr val="tx2">
              <a:lumMod val="90000"/>
              <a:lumOff val="1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Safety Category</a:t>
          </a:r>
        </a:p>
      </dsp:txBody>
      <dsp:txXfrm>
        <a:off x="10954897" y="586451"/>
        <a:ext cx="3201629" cy="1157227"/>
      </dsp:txXfrm>
    </dsp:sp>
    <dsp:sp modelId="{F3E19518-CDEF-4BCC-A6D5-6F1BD60CB03C}">
      <dsp:nvSpPr>
        <dsp:cNvPr id="0" name=""/>
        <dsp:cNvSpPr/>
      </dsp:nvSpPr>
      <dsp:spPr>
        <a:xfrm>
          <a:off x="10954897" y="1743679"/>
          <a:ext cx="3201629" cy="5141899"/>
        </a:xfrm>
        <a:prstGeom prst="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SzPts val="1000"/>
            <a:buFont typeface="Symbol" panose="05050102010706020507" pitchFamily="18" charset="2"/>
            <a:buChar char=""/>
          </a:pPr>
          <a:r>
            <a:rPr lang="en-US" sz="3200" kern="1200" dirty="0"/>
            <a:t>Remove Severe Conflicts</a:t>
          </a:r>
        </a:p>
        <a:p>
          <a:pPr marL="285750" lvl="1" indent="-285750" algn="l" defTabSz="1422400">
            <a:lnSpc>
              <a:spcPct val="90000"/>
            </a:lnSpc>
            <a:spcBef>
              <a:spcPct val="0"/>
            </a:spcBef>
            <a:spcAft>
              <a:spcPct val="15000"/>
            </a:spcAft>
            <a:buChar char="•"/>
          </a:pPr>
          <a:r>
            <a:rPr lang="en-US" sz="3200" kern="1200" dirty="0"/>
            <a:t>Reduce Vehicle Speeds</a:t>
          </a:r>
        </a:p>
        <a:p>
          <a:pPr marL="285750" lvl="1" indent="-285750" algn="l" defTabSz="1422400">
            <a:lnSpc>
              <a:spcPct val="90000"/>
            </a:lnSpc>
            <a:spcBef>
              <a:spcPct val="0"/>
            </a:spcBef>
            <a:spcAft>
              <a:spcPct val="15000"/>
            </a:spcAft>
            <a:buChar char="•"/>
          </a:pPr>
          <a:r>
            <a:rPr lang="en-US" sz="3200" kern="1200" dirty="0"/>
            <a:t>Manage Conflicts in Time</a:t>
          </a:r>
        </a:p>
        <a:p>
          <a:pPr marL="285750" lvl="1" indent="-285750" algn="l" defTabSz="1422400">
            <a:lnSpc>
              <a:spcPct val="90000"/>
            </a:lnSpc>
            <a:spcBef>
              <a:spcPct val="0"/>
            </a:spcBef>
            <a:spcAft>
              <a:spcPct val="15000"/>
            </a:spcAft>
            <a:buChar char="•"/>
          </a:pPr>
          <a:r>
            <a:rPr lang="en-US" sz="3200" kern="1200" dirty="0"/>
            <a:t>Increase Awareness</a:t>
          </a:r>
        </a:p>
      </dsp:txBody>
      <dsp:txXfrm>
        <a:off x="10954897" y="1743679"/>
        <a:ext cx="3201629" cy="514189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602"/>
          </a:xfrm>
          <a:prstGeom prst="rect">
            <a:avLst/>
          </a:prstGeom>
        </p:spPr>
        <p:txBody>
          <a:bodyPr vert="horz" lIns="52176" tIns="26088" rIns="52176" bIns="26088" rtlCol="0"/>
          <a:lstStyle>
            <a:lvl1pPr algn="l">
              <a:defRPr sz="700"/>
            </a:lvl1pPr>
          </a:lstStyle>
          <a:p>
            <a:endParaRPr lang="en-US"/>
          </a:p>
        </p:txBody>
      </p:sp>
      <p:sp>
        <p:nvSpPr>
          <p:cNvPr id="3" name="Date Placeholder 2"/>
          <p:cNvSpPr>
            <a:spLocks noGrp="1"/>
          </p:cNvSpPr>
          <p:nvPr>
            <p:ph type="dt" idx="1"/>
          </p:nvPr>
        </p:nvSpPr>
        <p:spPr>
          <a:xfrm>
            <a:off x="5265539" y="0"/>
            <a:ext cx="4028440" cy="351602"/>
          </a:xfrm>
          <a:prstGeom prst="rect">
            <a:avLst/>
          </a:prstGeom>
        </p:spPr>
        <p:txBody>
          <a:bodyPr vert="horz" lIns="52176" tIns="26088" rIns="52176" bIns="26088" rtlCol="0"/>
          <a:lstStyle>
            <a:lvl1pPr algn="r">
              <a:defRPr sz="700"/>
            </a:lvl1pPr>
          </a:lstStyle>
          <a:p>
            <a:fld id="{7287BBD2-3B7B-4E43-ACB8-FDC73FB8459C}" type="datetimeFigureOut">
              <a:rPr lang="en-US" smtClean="0"/>
              <a:t>9/3/2026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52176" tIns="26088" rIns="52176" bIns="26088" rtlCol="0" anchor="ctr"/>
          <a:lstStyle/>
          <a:p>
            <a:endParaRPr lang="en-US"/>
          </a:p>
        </p:txBody>
      </p:sp>
      <p:sp>
        <p:nvSpPr>
          <p:cNvPr id="5" name="Notes Placeholder 4"/>
          <p:cNvSpPr>
            <a:spLocks noGrp="1"/>
          </p:cNvSpPr>
          <p:nvPr>
            <p:ph type="body" sz="quarter" idx="3"/>
          </p:nvPr>
        </p:nvSpPr>
        <p:spPr>
          <a:xfrm>
            <a:off x="929640" y="3374296"/>
            <a:ext cx="7437120" cy="2759804"/>
          </a:xfrm>
          <a:prstGeom prst="rect">
            <a:avLst/>
          </a:prstGeom>
        </p:spPr>
        <p:txBody>
          <a:bodyPr vert="horz" lIns="52176" tIns="26088" rIns="52176" bIns="2608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799"/>
            <a:ext cx="4028440" cy="351602"/>
          </a:xfrm>
          <a:prstGeom prst="rect">
            <a:avLst/>
          </a:prstGeom>
        </p:spPr>
        <p:txBody>
          <a:bodyPr vert="horz" lIns="52176" tIns="26088" rIns="52176" bIns="26088" rtlCol="0" anchor="b"/>
          <a:lstStyle>
            <a:lvl1pPr algn="l">
              <a:defRPr sz="700"/>
            </a:lvl1pPr>
          </a:lstStyle>
          <a:p>
            <a:endParaRPr lang="en-US"/>
          </a:p>
        </p:txBody>
      </p:sp>
      <p:sp>
        <p:nvSpPr>
          <p:cNvPr id="7" name="Slide Number Placeholder 6"/>
          <p:cNvSpPr>
            <a:spLocks noGrp="1"/>
          </p:cNvSpPr>
          <p:nvPr>
            <p:ph type="sldNum" sz="quarter" idx="5"/>
          </p:nvPr>
        </p:nvSpPr>
        <p:spPr>
          <a:xfrm>
            <a:off x="5265539" y="6658799"/>
            <a:ext cx="4028440" cy="351602"/>
          </a:xfrm>
          <a:prstGeom prst="rect">
            <a:avLst/>
          </a:prstGeom>
        </p:spPr>
        <p:txBody>
          <a:bodyPr vert="horz" lIns="52176" tIns="26088" rIns="52176" bIns="26088" rtlCol="0" anchor="b"/>
          <a:lstStyle>
            <a:lvl1pPr algn="r">
              <a:defRPr sz="700"/>
            </a:lvl1pPr>
          </a:lstStyle>
          <a:p>
            <a:fld id="{DBFB5DC4-6630-45BC-8ACF-4986D6C85482}" type="slidenum">
              <a:rPr lang="en-US" smtClean="0"/>
              <a:t>‹#›</a:t>
            </a:fld>
            <a:endParaRPr lang="en-US"/>
          </a:p>
        </p:txBody>
      </p:sp>
    </p:spTree>
    <p:extLst>
      <p:ext uri="{BB962C8B-B14F-4D97-AF65-F5344CB8AC3E}">
        <p14:creationId xmlns:p14="http://schemas.microsoft.com/office/powerpoint/2010/main" val="30811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521757"/>
            <a:r>
              <a:rPr lang="en-US" b="1" u="sng" dirty="0"/>
              <a:t>JASON</a:t>
            </a:r>
          </a:p>
          <a:p>
            <a:endParaRPr lang="en-US" dirty="0"/>
          </a:p>
          <a:p>
            <a:r>
              <a:rPr lang="en-US" dirty="0"/>
              <a:t>Approximately 1 in 6 fatalities on KY’s roadways are Non-motorized users.  </a:t>
            </a:r>
          </a:p>
          <a:p>
            <a:endParaRPr lang="en-US" dirty="0"/>
          </a:p>
          <a:p>
            <a:r>
              <a:rPr lang="en-US" dirty="0"/>
              <a:t>Fatalities over the ten-year period from 2016 to 2025 is more than the population of 11 KY counties. </a:t>
            </a:r>
            <a:r>
              <a:rPr lang="en-US" sz="700" dirty="0">
                <a:latin typeface="Calibri" panose="020F0502020204030204" pitchFamily="34" charset="0"/>
                <a:ea typeface="Aptos" panose="020B0004020202020204" pitchFamily="34" charset="0"/>
                <a:cs typeface="Aptos" panose="020B0004020202020204" pitchFamily="34" charset="0"/>
              </a:rPr>
              <a:t>Safety isn't about numbers at all - safety is about people. </a:t>
            </a:r>
            <a:endParaRPr lang="en-US" dirty="0"/>
          </a:p>
        </p:txBody>
      </p:sp>
      <p:sp>
        <p:nvSpPr>
          <p:cNvPr id="4" name="Slide Number Placeholder 3"/>
          <p:cNvSpPr>
            <a:spLocks noGrp="1"/>
          </p:cNvSpPr>
          <p:nvPr>
            <p:ph type="sldNum" sz="quarter" idx="5"/>
          </p:nvPr>
        </p:nvSpPr>
        <p:spPr/>
        <p:txBody>
          <a:bodyPr/>
          <a:lstStyle/>
          <a:p>
            <a:fld id="{B98E5B69-DA2E-48A9-94F0-5AA60DCD46D5}" type="slidenum">
              <a:rPr lang="en-US" smtClean="0"/>
              <a:t>2</a:t>
            </a:fld>
            <a:endParaRPr lang="en-US" dirty="0"/>
          </a:p>
        </p:txBody>
      </p:sp>
    </p:spTree>
    <p:extLst>
      <p:ext uri="{BB962C8B-B14F-4D97-AF65-F5344CB8AC3E}">
        <p14:creationId xmlns:p14="http://schemas.microsoft.com/office/powerpoint/2010/main" val="3418329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521757"/>
            <a:r>
              <a:rPr lang="en-US" b="1" u="sng"/>
              <a:t>JASON</a:t>
            </a:r>
          </a:p>
          <a:p>
            <a:endParaRPr lang="en-US"/>
          </a:p>
          <a:p>
            <a:r>
              <a:rPr lang="en-US"/>
              <a:t>The </a:t>
            </a:r>
            <a:r>
              <a:rPr lang="en-US" dirty="0"/>
              <a:t>Safe System approach is not a new concept. It has existed for more than 30 years in countries across the globe. Each of the early adopters of the Safe System approach, shown on this slide, has seen marked decreases in traffic fatalities across their roadway systems—each with at least a 50% reduction in fatalities. </a:t>
            </a:r>
          </a:p>
          <a:p>
            <a:endParaRPr lang="en-US" dirty="0"/>
          </a:p>
          <a:p>
            <a:endParaRPr lang="en-US" dirty="0"/>
          </a:p>
        </p:txBody>
      </p:sp>
      <p:sp>
        <p:nvSpPr>
          <p:cNvPr id="4" name="Slide Number Placeholder 3"/>
          <p:cNvSpPr>
            <a:spLocks noGrp="1"/>
          </p:cNvSpPr>
          <p:nvPr>
            <p:ph type="sldNum" sz="quarter" idx="5"/>
          </p:nvPr>
        </p:nvSpPr>
        <p:spPr/>
        <p:txBody>
          <a:bodyPr/>
          <a:lstStyle/>
          <a:p>
            <a:fld id="{B98E5B69-DA2E-48A9-94F0-5AA60DCD46D5}" type="slidenum">
              <a:rPr lang="en-US" smtClean="0"/>
              <a:t>3</a:t>
            </a:fld>
            <a:endParaRPr lang="en-US" dirty="0"/>
          </a:p>
        </p:txBody>
      </p:sp>
    </p:spTree>
    <p:extLst>
      <p:ext uri="{BB962C8B-B14F-4D97-AF65-F5344CB8AC3E}">
        <p14:creationId xmlns:p14="http://schemas.microsoft.com/office/powerpoint/2010/main" val="3929540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EF05-3B4D-DE5D-239B-0926A56B1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9EF10-35CE-9BA4-2DDD-2BD5C9E10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2A2007-B371-6597-2739-C3A9EB43FAFD}"/>
              </a:ext>
            </a:extLst>
          </p:cNvPr>
          <p:cNvSpPr>
            <a:spLocks noGrp="1"/>
          </p:cNvSpPr>
          <p:nvPr>
            <p:ph type="body" idx="1"/>
          </p:nvPr>
        </p:nvSpPr>
        <p:spPr/>
        <p:txBody>
          <a:bodyPr/>
          <a:lstStyle/>
          <a:p>
            <a:pPr defTabSz="521757"/>
            <a:r>
              <a:rPr lang="en-US" b="1" u="sng" dirty="0"/>
              <a:t>JASON</a:t>
            </a:r>
          </a:p>
          <a:p>
            <a:endParaRPr lang="en-US" dirty="0"/>
          </a:p>
          <a:p>
            <a:r>
              <a:rPr lang="en-US" dirty="0"/>
              <a:t>All crashes &gt; Fatality and Injury crashes.  PDOs are an inconvenience, but not the focus.</a:t>
            </a:r>
          </a:p>
          <a:p>
            <a:r>
              <a:rPr lang="en-US" dirty="0"/>
              <a:t>Kinetic energy - Speeds and angle of collisions.  VRUs.</a:t>
            </a:r>
          </a:p>
          <a:p>
            <a:r>
              <a:rPr lang="en-US" dirty="0"/>
              <a:t>Crash rate factors. &gt; Highway Safety Manual and CMFs allowed for a more proactive approach. Look at predicted crashes and excess expected crashes.</a:t>
            </a:r>
          </a:p>
        </p:txBody>
      </p:sp>
      <p:sp>
        <p:nvSpPr>
          <p:cNvPr id="4" name="Slide Number Placeholder 3">
            <a:extLst>
              <a:ext uri="{FF2B5EF4-FFF2-40B4-BE49-F238E27FC236}">
                <a16:creationId xmlns:a16="http://schemas.microsoft.com/office/drawing/2014/main" id="{E4FA2212-B5ED-9967-9957-35E8B8EDFE8B}"/>
              </a:ext>
            </a:extLst>
          </p:cNvPr>
          <p:cNvSpPr>
            <a:spLocks noGrp="1"/>
          </p:cNvSpPr>
          <p:nvPr>
            <p:ph type="sldNum" sz="quarter" idx="5"/>
          </p:nvPr>
        </p:nvSpPr>
        <p:spPr/>
        <p:txBody>
          <a:bodyPr/>
          <a:lstStyle/>
          <a:p>
            <a:fld id="{B98E5B69-DA2E-48A9-94F0-5AA60DCD46D5}" type="slidenum">
              <a:rPr lang="en-US" smtClean="0"/>
              <a:t>4</a:t>
            </a:fld>
            <a:endParaRPr lang="en-US" dirty="0"/>
          </a:p>
        </p:txBody>
      </p:sp>
    </p:spTree>
    <p:extLst>
      <p:ext uri="{BB962C8B-B14F-4D97-AF65-F5344CB8AC3E}">
        <p14:creationId xmlns:p14="http://schemas.microsoft.com/office/powerpoint/2010/main" val="4246818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79887-45B9-829D-DEDF-600ACB97C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47526-37EE-2F86-4873-A8944544F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48E304-A0DB-99C1-A8F1-A3C36BD2D9EA}"/>
              </a:ext>
            </a:extLst>
          </p:cNvPr>
          <p:cNvSpPr>
            <a:spLocks noGrp="1"/>
          </p:cNvSpPr>
          <p:nvPr>
            <p:ph type="body" idx="1"/>
          </p:nvPr>
        </p:nvSpPr>
        <p:spPr/>
        <p:txBody>
          <a:bodyPr/>
          <a:lstStyle/>
          <a:p>
            <a:pPr defTabSz="521757"/>
            <a:r>
              <a:rPr lang="en-US" b="1" u="sng" dirty="0"/>
              <a:t>MIKE</a:t>
            </a:r>
          </a:p>
          <a:p>
            <a:endParaRPr lang="en-US" dirty="0"/>
          </a:p>
          <a:p>
            <a:r>
              <a:rPr lang="en-US" dirty="0"/>
              <a:t>6 key principles (outside of circle) – Death and Serious Injuries are Unacceptable, Humans Make Mistakes, Humans are Vulnerable, Responsibility is Shared, Safety is Proactive and Redundancy is Crucial.</a:t>
            </a:r>
          </a:p>
          <a:p>
            <a:r>
              <a:rPr lang="en-US" dirty="0"/>
              <a:t>6 elements (inside of circle) – KY added “Partnership”.</a:t>
            </a:r>
          </a:p>
          <a:p>
            <a:pPr defTabSz="521757">
              <a:defRPr/>
            </a:pPr>
            <a:r>
              <a:rPr lang="en-US" dirty="0"/>
              <a:t>The goal is to prevent death and minimize serious injury through system design. </a:t>
            </a:r>
            <a:r>
              <a:rPr lang="en-US" b="0" i="0" dirty="0">
                <a:solidFill>
                  <a:schemeClr val="bg1"/>
                </a:solidFill>
                <a:effectLst/>
                <a:latin typeface="Helvetica" panose="020B0604020202020204"/>
                <a:cs typeface="Helvetica" panose="020B0604020202020204"/>
              </a:rPr>
              <a:t>The Safe </a:t>
            </a:r>
            <a:r>
              <a:rPr lang="en-US" b="0" i="0" dirty="0" err="1">
                <a:solidFill>
                  <a:schemeClr val="bg1"/>
                </a:solidFill>
                <a:effectLst/>
                <a:latin typeface="Helvetica" panose="020B0604020202020204"/>
                <a:cs typeface="Helvetica" panose="020B0604020202020204"/>
              </a:rPr>
              <a:t>Systems</a:t>
            </a:r>
            <a:r>
              <a:rPr lang="en-US" dirty="0" err="1">
                <a:solidFill>
                  <a:schemeClr val="bg1"/>
                </a:solidFill>
                <a:latin typeface="Helvetica" panose="020B0604020202020204"/>
                <a:cs typeface="Helvetica" panose="020B0604020202020204"/>
              </a:rPr>
              <a:t>A</a:t>
            </a:r>
            <a:r>
              <a:rPr lang="en-US" b="0" i="0" dirty="0" err="1">
                <a:solidFill>
                  <a:schemeClr val="bg1"/>
                </a:solidFill>
                <a:effectLst/>
                <a:latin typeface="Helvetica" panose="020B0604020202020204"/>
                <a:cs typeface="Helvetica" panose="020B0604020202020204"/>
              </a:rPr>
              <a:t>pproach</a:t>
            </a:r>
            <a:r>
              <a:rPr lang="en-US" b="0" i="0" dirty="0">
                <a:solidFill>
                  <a:schemeClr val="bg1"/>
                </a:solidFill>
                <a:effectLst/>
                <a:latin typeface="Helvetica" panose="020B0604020202020204"/>
                <a:cs typeface="Helvetica" panose="020B0604020202020204"/>
              </a:rPr>
              <a:t> – when implemented fully and strategically – is proven to work.  </a:t>
            </a:r>
            <a:endParaRPr lang="en-US" dirty="0">
              <a:solidFill>
                <a:schemeClr val="bg1"/>
              </a:solidFill>
              <a:latin typeface="Helvetica" panose="020B0604020202020204"/>
              <a:cs typeface="Helvetica" panose="020B0604020202020204"/>
            </a:endParaRPr>
          </a:p>
          <a:p>
            <a:pPr defTabSz="521757">
              <a:defRPr/>
            </a:pPr>
            <a:endParaRPr lang="en-US" dirty="0"/>
          </a:p>
          <a:p>
            <a:endParaRPr lang="en-US" dirty="0"/>
          </a:p>
        </p:txBody>
      </p:sp>
      <p:sp>
        <p:nvSpPr>
          <p:cNvPr id="4" name="Slide Number Placeholder 3">
            <a:extLst>
              <a:ext uri="{FF2B5EF4-FFF2-40B4-BE49-F238E27FC236}">
                <a16:creationId xmlns:a16="http://schemas.microsoft.com/office/drawing/2014/main" id="{936A9B36-9821-E9AE-D9A5-44B1B00A164A}"/>
              </a:ext>
            </a:extLst>
          </p:cNvPr>
          <p:cNvSpPr>
            <a:spLocks noGrp="1"/>
          </p:cNvSpPr>
          <p:nvPr>
            <p:ph type="sldNum" sz="quarter" idx="5"/>
          </p:nvPr>
        </p:nvSpPr>
        <p:spPr/>
        <p:txBody>
          <a:bodyPr/>
          <a:lstStyle/>
          <a:p>
            <a:fld id="{B98E5B69-DA2E-48A9-94F0-5AA60DCD46D5}" type="slidenum">
              <a:rPr lang="en-US" smtClean="0"/>
              <a:t>5</a:t>
            </a:fld>
            <a:endParaRPr lang="en-US" dirty="0"/>
          </a:p>
        </p:txBody>
      </p:sp>
    </p:spTree>
    <p:extLst>
      <p:ext uri="{BB962C8B-B14F-4D97-AF65-F5344CB8AC3E}">
        <p14:creationId xmlns:p14="http://schemas.microsoft.com/office/powerpoint/2010/main" val="481632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88B25-F5DC-B9F7-634E-C06642600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BE872-8AD2-3500-B0C4-C45E13274F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A108F1-5D1B-27A0-D7E3-131E4446F5C1}"/>
              </a:ext>
            </a:extLst>
          </p:cNvPr>
          <p:cNvSpPr>
            <a:spLocks noGrp="1"/>
          </p:cNvSpPr>
          <p:nvPr>
            <p:ph type="body" idx="1"/>
          </p:nvPr>
        </p:nvSpPr>
        <p:spPr/>
        <p:txBody>
          <a:bodyPr/>
          <a:lstStyle/>
          <a:p>
            <a:pPr defTabSz="521757">
              <a:defRPr/>
            </a:pPr>
            <a:r>
              <a:rPr lang="en-US" b="1" u="sng" dirty="0"/>
              <a:t>MIKE</a:t>
            </a:r>
          </a:p>
          <a:p>
            <a:pPr defTabSz="521757">
              <a:defRPr/>
            </a:pPr>
            <a:endParaRPr lang="en-US" b="1" u="sng" dirty="0"/>
          </a:p>
          <a:p>
            <a:pPr defTabSz="521757">
              <a:defRPr/>
            </a:pPr>
            <a:r>
              <a:rPr lang="en-US" dirty="0"/>
              <a:t>While it’s important to work with outside organizations to address all the elements, the people in this room have a lot of influence on two of these elements – Safer Roads and Safer Speeds</a:t>
            </a:r>
            <a:endParaRPr lang="en-US" dirty="0">
              <a:solidFill>
                <a:schemeClr val="bg1"/>
              </a:solidFill>
              <a:latin typeface="Helvetica" panose="020B0604020202020204"/>
              <a:cs typeface="Helvetica" panose="020B0604020202020204"/>
            </a:endParaRPr>
          </a:p>
          <a:p>
            <a:endParaRPr lang="en-US" dirty="0"/>
          </a:p>
        </p:txBody>
      </p:sp>
      <p:sp>
        <p:nvSpPr>
          <p:cNvPr id="4" name="Slide Number Placeholder 3">
            <a:extLst>
              <a:ext uri="{FF2B5EF4-FFF2-40B4-BE49-F238E27FC236}">
                <a16:creationId xmlns:a16="http://schemas.microsoft.com/office/drawing/2014/main" id="{CF0B296C-3DE4-70C9-5B59-7425F5A735B3}"/>
              </a:ext>
            </a:extLst>
          </p:cNvPr>
          <p:cNvSpPr>
            <a:spLocks noGrp="1"/>
          </p:cNvSpPr>
          <p:nvPr>
            <p:ph type="sldNum" sz="quarter" idx="5"/>
          </p:nvPr>
        </p:nvSpPr>
        <p:spPr/>
        <p:txBody>
          <a:bodyPr/>
          <a:lstStyle/>
          <a:p>
            <a:fld id="{B98E5B69-DA2E-48A9-94F0-5AA60DCD46D5}" type="slidenum">
              <a:rPr lang="en-US" smtClean="0"/>
              <a:t>6</a:t>
            </a:fld>
            <a:endParaRPr lang="en-US" dirty="0"/>
          </a:p>
        </p:txBody>
      </p:sp>
    </p:spTree>
    <p:extLst>
      <p:ext uri="{BB962C8B-B14F-4D97-AF65-F5344CB8AC3E}">
        <p14:creationId xmlns:p14="http://schemas.microsoft.com/office/powerpoint/2010/main" val="3458917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54863-B127-B647-5B6F-06762AFD2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F55F9-BE44-30B0-84C6-EBCB53CB1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9A191F-8570-B019-C2D7-4FEAECF6288D}"/>
              </a:ext>
            </a:extLst>
          </p:cNvPr>
          <p:cNvSpPr>
            <a:spLocks noGrp="1"/>
          </p:cNvSpPr>
          <p:nvPr>
            <p:ph type="body" idx="1"/>
          </p:nvPr>
        </p:nvSpPr>
        <p:spPr/>
        <p:txBody>
          <a:bodyPr/>
          <a:lstStyle/>
          <a:p>
            <a:pPr defTabSz="521757"/>
            <a:r>
              <a:rPr lang="en-US" b="1" u="sng" dirty="0"/>
              <a:t>MIKE</a:t>
            </a:r>
          </a:p>
          <a:p>
            <a:endParaRPr lang="en-US" dirty="0"/>
          </a:p>
        </p:txBody>
      </p:sp>
      <p:sp>
        <p:nvSpPr>
          <p:cNvPr id="4" name="Slide Number Placeholder 3">
            <a:extLst>
              <a:ext uri="{FF2B5EF4-FFF2-40B4-BE49-F238E27FC236}">
                <a16:creationId xmlns:a16="http://schemas.microsoft.com/office/drawing/2014/main" id="{4C14CA43-49AE-EF44-D15D-2E5BBFA1D121}"/>
              </a:ext>
            </a:extLst>
          </p:cNvPr>
          <p:cNvSpPr>
            <a:spLocks noGrp="1"/>
          </p:cNvSpPr>
          <p:nvPr>
            <p:ph type="sldNum" sz="quarter" idx="5"/>
          </p:nvPr>
        </p:nvSpPr>
        <p:spPr/>
        <p:txBody>
          <a:bodyPr/>
          <a:lstStyle/>
          <a:p>
            <a:fld id="{B98E5B69-DA2E-48A9-94F0-5AA60DCD46D5}" type="slidenum">
              <a:rPr lang="en-US" smtClean="0"/>
              <a:t>7</a:t>
            </a:fld>
            <a:endParaRPr lang="en-US" dirty="0"/>
          </a:p>
        </p:txBody>
      </p:sp>
    </p:spTree>
    <p:extLst>
      <p:ext uri="{BB962C8B-B14F-4D97-AF65-F5344CB8AC3E}">
        <p14:creationId xmlns:p14="http://schemas.microsoft.com/office/powerpoint/2010/main" val="279579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D9D80-A3B3-F93F-7BDC-A4CDA4BCF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F78AD8-277F-EAE8-6419-58652EA408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F098A3-D30F-EB6C-3400-A089298B9821}"/>
              </a:ext>
            </a:extLst>
          </p:cNvPr>
          <p:cNvSpPr>
            <a:spLocks noGrp="1"/>
          </p:cNvSpPr>
          <p:nvPr>
            <p:ph type="body" idx="1"/>
          </p:nvPr>
        </p:nvSpPr>
        <p:spPr/>
        <p:txBody>
          <a:bodyPr/>
          <a:lstStyle/>
          <a:p>
            <a:pPr defTabSz="521757">
              <a:defRPr/>
            </a:pPr>
            <a:r>
              <a:rPr lang="en-US" b="1" u="sng" dirty="0"/>
              <a:t>MIKE</a:t>
            </a:r>
          </a:p>
          <a:p>
            <a:pPr defTabSz="521757">
              <a:defRPr/>
            </a:pPr>
            <a:endParaRPr lang="en-US" sz="700" dirty="0">
              <a:latin typeface="Calibri" panose="020F0502020204030204" pitchFamily="34" charset="0"/>
              <a:ea typeface="Calibri" panose="020F0502020204030204" pitchFamily="34" charset="0"/>
              <a:cs typeface="Calibri" panose="020F0502020204030204" pitchFamily="34" charset="0"/>
            </a:endParaRPr>
          </a:p>
          <a:p>
            <a:pPr defTabSz="521757">
              <a:defRPr/>
            </a:pPr>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A3CAC9B0-58A8-BD2C-5970-E73F31D2DF9A}"/>
              </a:ext>
            </a:extLst>
          </p:cNvPr>
          <p:cNvSpPr>
            <a:spLocks noGrp="1"/>
          </p:cNvSpPr>
          <p:nvPr>
            <p:ph type="sldNum" sz="quarter" idx="5"/>
          </p:nvPr>
        </p:nvSpPr>
        <p:spPr/>
        <p:txBody>
          <a:bodyPr/>
          <a:lstStyle/>
          <a:p>
            <a:fld id="{B98E5B69-DA2E-48A9-94F0-5AA60DCD46D5}" type="slidenum">
              <a:rPr lang="en-US" smtClean="0"/>
              <a:t>8</a:t>
            </a:fld>
            <a:endParaRPr lang="en-US" dirty="0"/>
          </a:p>
        </p:txBody>
      </p:sp>
    </p:spTree>
    <p:extLst>
      <p:ext uri="{BB962C8B-B14F-4D97-AF65-F5344CB8AC3E}">
        <p14:creationId xmlns:p14="http://schemas.microsoft.com/office/powerpoint/2010/main" val="1208630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1C8AC-07C6-9769-83BE-60DAA10AD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B5433-7D44-76C2-136B-C2B3629D6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73890F-CBD8-2B6F-046D-BC30A1030FC9}"/>
              </a:ext>
            </a:extLst>
          </p:cNvPr>
          <p:cNvSpPr>
            <a:spLocks noGrp="1"/>
          </p:cNvSpPr>
          <p:nvPr>
            <p:ph type="body" idx="1"/>
          </p:nvPr>
        </p:nvSpPr>
        <p:spPr/>
        <p:txBody>
          <a:bodyPr/>
          <a:lstStyle/>
          <a:p>
            <a:pPr defTabSz="521757">
              <a:defRPr/>
            </a:pPr>
            <a:r>
              <a:rPr lang="en-US" b="1" u="sng" dirty="0"/>
              <a:t>MIKE</a:t>
            </a:r>
          </a:p>
          <a:p>
            <a:pPr defTabSz="521757">
              <a:defRPr/>
            </a:pPr>
            <a:endParaRPr lang="en-US" sz="700" dirty="0">
              <a:latin typeface="Calibri" panose="020F0502020204030204" pitchFamily="34" charset="0"/>
              <a:ea typeface="Calibri" panose="020F0502020204030204" pitchFamily="34" charset="0"/>
              <a:cs typeface="Calibri" panose="020F0502020204030204" pitchFamily="34" charset="0"/>
            </a:endParaRPr>
          </a:p>
          <a:p>
            <a:pPr defTabSz="521757">
              <a:defRPr/>
            </a:pPr>
            <a:r>
              <a:rPr lang="en-US" sz="700" dirty="0">
                <a:latin typeface="Calibri" panose="020F0502020204030204" pitchFamily="34" charset="0"/>
                <a:ea typeface="Calibri" panose="020F0502020204030204" pitchFamily="34" charset="0"/>
                <a:cs typeface="Calibri" panose="020F0502020204030204" pitchFamily="34" charset="0"/>
              </a:rPr>
              <a:t>Rural - </a:t>
            </a:r>
            <a:r>
              <a:rPr lang="en-US" sz="700" dirty="0">
                <a:solidFill>
                  <a:srgbClr val="40458C"/>
                </a:solidFill>
              </a:rPr>
              <a:t>Areas with the lowest densities, few houses or structures. Common land uses include agriculture, natural resource preservation, and outdoor recreation.</a:t>
            </a:r>
          </a:p>
          <a:p>
            <a:pPr defTabSz="521757">
              <a:defRPr/>
            </a:pPr>
            <a:r>
              <a:rPr lang="en-US" sz="700" dirty="0">
                <a:solidFill>
                  <a:srgbClr val="40458C"/>
                </a:solidFill>
              </a:rPr>
              <a:t>Rural Town - Areas with low density but diverse land uses with commercial main street character, potential for on-street parking and sidewalks and small setbacks.</a:t>
            </a:r>
          </a:p>
          <a:p>
            <a:pPr defTabSz="521757">
              <a:defRPr/>
            </a:pPr>
            <a:r>
              <a:rPr lang="en-US" sz="700" dirty="0">
                <a:solidFill>
                  <a:srgbClr val="40458C"/>
                </a:solidFill>
              </a:rPr>
              <a:t>Suburban - Areas with medium density, mixed land uses within and among structures (including mixed-use town centers, commercial corridors, and residential areas), and varied setbacks. Sidewalks are often present. Most parking is off street.</a:t>
            </a:r>
          </a:p>
          <a:p>
            <a:pPr defTabSz="521757">
              <a:defRPr/>
            </a:pPr>
            <a:r>
              <a:rPr lang="en-US" sz="700" dirty="0">
                <a:solidFill>
                  <a:srgbClr val="40458C"/>
                </a:solidFill>
              </a:rPr>
              <a:t>Urban - Areas with high density, mixed land uses and prominent destinations, potential for some on-street parking and sidewalks, and mixed setbacks.</a:t>
            </a:r>
          </a:p>
          <a:p>
            <a:pPr defTabSz="521757">
              <a:defRPr/>
            </a:pPr>
            <a:r>
              <a:rPr lang="en-US" sz="700" dirty="0">
                <a:solidFill>
                  <a:srgbClr val="40458C"/>
                </a:solidFill>
              </a:rPr>
              <a:t>Urban Core - Areas with the highest densities, mixed land uses within and among predominately high-rise structures, and small setbacks. Sidewalks are abundant.</a:t>
            </a:r>
          </a:p>
          <a:p>
            <a:pPr defTabSz="521757">
              <a:defRPr/>
            </a:pPr>
            <a:endParaRPr lang="en-US" sz="700" dirty="0">
              <a:solidFill>
                <a:srgbClr val="40458C"/>
              </a:solidFill>
            </a:endParaRPr>
          </a:p>
          <a:p>
            <a:pPr defTabSz="521757">
              <a:defRPr/>
            </a:pPr>
            <a:endParaRPr lang="en-US" sz="700" dirty="0">
              <a:solidFill>
                <a:srgbClr val="40458C"/>
              </a:solidFill>
            </a:endParaRPr>
          </a:p>
          <a:p>
            <a:pPr defTabSz="521757">
              <a:defRPr/>
            </a:pPr>
            <a:endParaRPr lang="en-US" sz="700" dirty="0">
              <a:solidFill>
                <a:srgbClr val="40458C"/>
              </a:solidFill>
            </a:endParaRPr>
          </a:p>
          <a:p>
            <a:pPr defTabSz="521757">
              <a:defRPr/>
            </a:pPr>
            <a:endParaRPr lang="en-US" sz="700" dirty="0">
              <a:solidFill>
                <a:srgbClr val="40458C"/>
              </a:solidFill>
            </a:endParaRPr>
          </a:p>
          <a:p>
            <a:pPr defTabSz="521757">
              <a:defRPr/>
            </a:pPr>
            <a:endParaRPr lang="en-US" sz="700" dirty="0">
              <a:latin typeface="Calibri" panose="020F0502020204030204" pitchFamily="34" charset="0"/>
              <a:ea typeface="Calibri" panose="020F0502020204030204" pitchFamily="34" charset="0"/>
              <a:cs typeface="Calibri" panose="020F0502020204030204" pitchFamily="34" charset="0"/>
            </a:endParaRPr>
          </a:p>
          <a:p>
            <a:pPr defTabSz="521757">
              <a:defRPr/>
            </a:pPr>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A0E6D8AB-8B55-8671-9C3F-4F559E831631}"/>
              </a:ext>
            </a:extLst>
          </p:cNvPr>
          <p:cNvSpPr>
            <a:spLocks noGrp="1"/>
          </p:cNvSpPr>
          <p:nvPr>
            <p:ph type="sldNum" sz="quarter" idx="5"/>
          </p:nvPr>
        </p:nvSpPr>
        <p:spPr/>
        <p:txBody>
          <a:bodyPr/>
          <a:lstStyle/>
          <a:p>
            <a:fld id="{B98E5B69-DA2E-48A9-94F0-5AA60DCD46D5}" type="slidenum">
              <a:rPr lang="en-US" smtClean="0"/>
              <a:t>9</a:t>
            </a:fld>
            <a:endParaRPr lang="en-US" dirty="0"/>
          </a:p>
        </p:txBody>
      </p:sp>
    </p:spTree>
    <p:extLst>
      <p:ext uri="{BB962C8B-B14F-4D97-AF65-F5344CB8AC3E}">
        <p14:creationId xmlns:p14="http://schemas.microsoft.com/office/powerpoint/2010/main" val="1203448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D1AEE-0BAD-E808-CC5F-51A6C04332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BF71F-AF22-ED4D-25D6-8CC5F1D6FC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C4DD5-8C1A-6D85-3FDA-77C487E6085F}"/>
              </a:ext>
            </a:extLst>
          </p:cNvPr>
          <p:cNvSpPr>
            <a:spLocks noGrp="1"/>
          </p:cNvSpPr>
          <p:nvPr>
            <p:ph type="body" idx="1"/>
          </p:nvPr>
        </p:nvSpPr>
        <p:spPr/>
        <p:txBody>
          <a:bodyPr/>
          <a:lstStyle/>
          <a:p>
            <a:r>
              <a:rPr lang="en-US" b="1" u="sng" dirty="0"/>
              <a:t>MIKE</a:t>
            </a:r>
          </a:p>
        </p:txBody>
      </p:sp>
      <p:sp>
        <p:nvSpPr>
          <p:cNvPr id="4" name="Slide Number Placeholder 3">
            <a:extLst>
              <a:ext uri="{FF2B5EF4-FFF2-40B4-BE49-F238E27FC236}">
                <a16:creationId xmlns:a16="http://schemas.microsoft.com/office/drawing/2014/main" id="{B3700759-7D2F-37F9-F8BD-FD7E53EF6CC0}"/>
              </a:ext>
            </a:extLst>
          </p:cNvPr>
          <p:cNvSpPr>
            <a:spLocks noGrp="1"/>
          </p:cNvSpPr>
          <p:nvPr>
            <p:ph type="sldNum" sz="quarter" idx="5"/>
          </p:nvPr>
        </p:nvSpPr>
        <p:spPr/>
        <p:txBody>
          <a:bodyPr/>
          <a:lstStyle/>
          <a:p>
            <a:fld id="{B98E5B69-DA2E-48A9-94F0-5AA60DCD46D5}" type="slidenum">
              <a:rPr lang="en-US" smtClean="0"/>
              <a:t>10</a:t>
            </a:fld>
            <a:endParaRPr lang="en-US" dirty="0"/>
          </a:p>
        </p:txBody>
      </p:sp>
    </p:spTree>
    <p:extLst>
      <p:ext uri="{BB962C8B-B14F-4D97-AF65-F5344CB8AC3E}">
        <p14:creationId xmlns:p14="http://schemas.microsoft.com/office/powerpoint/2010/main" val="3371497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9BA99-4396-DD9B-B9CC-F536BAF67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F4ED9-8F69-449D-D88A-49E4F503BB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E36809-4D7C-C99B-3611-A48B91A29685}"/>
              </a:ext>
            </a:extLst>
          </p:cNvPr>
          <p:cNvSpPr>
            <a:spLocks noGrp="1"/>
          </p:cNvSpPr>
          <p:nvPr>
            <p:ph type="body" idx="1"/>
          </p:nvPr>
        </p:nvSpPr>
        <p:spPr/>
        <p:txBody>
          <a:bodyPr/>
          <a:lstStyle/>
          <a:p>
            <a:r>
              <a:rPr lang="en-US" b="1" u="sng" dirty="0"/>
              <a:t>JASON</a:t>
            </a:r>
          </a:p>
          <a:p>
            <a:r>
              <a:rPr lang="en-US" dirty="0"/>
              <a:t>This SPR project began in 2023 and has been extended for three additional years to continue implementation.  Two additional projects were added to develop training and tools in the Project Development and the Project Delivery and Preservation areas.</a:t>
            </a:r>
          </a:p>
        </p:txBody>
      </p:sp>
      <p:sp>
        <p:nvSpPr>
          <p:cNvPr id="4" name="Slide Number Placeholder 3">
            <a:extLst>
              <a:ext uri="{FF2B5EF4-FFF2-40B4-BE49-F238E27FC236}">
                <a16:creationId xmlns:a16="http://schemas.microsoft.com/office/drawing/2014/main" id="{40C24C64-F8FB-1C59-15A6-57825890775E}"/>
              </a:ext>
            </a:extLst>
          </p:cNvPr>
          <p:cNvSpPr>
            <a:spLocks noGrp="1"/>
          </p:cNvSpPr>
          <p:nvPr>
            <p:ph type="sldNum" sz="quarter" idx="5"/>
          </p:nvPr>
        </p:nvSpPr>
        <p:spPr/>
        <p:txBody>
          <a:bodyPr/>
          <a:lstStyle/>
          <a:p>
            <a:fld id="{B98E5B69-DA2E-48A9-94F0-5AA60DCD46D5}" type="slidenum">
              <a:rPr lang="en-US" smtClean="0"/>
              <a:t>11</a:t>
            </a:fld>
            <a:endParaRPr lang="en-US" dirty="0"/>
          </a:p>
        </p:txBody>
      </p:sp>
    </p:spTree>
    <p:extLst>
      <p:ext uri="{BB962C8B-B14F-4D97-AF65-F5344CB8AC3E}">
        <p14:creationId xmlns:p14="http://schemas.microsoft.com/office/powerpoint/2010/main" val="2410691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8168-7DD1-03EA-F226-838391835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73CBA1-65C8-B9D5-8B06-3F473E276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E3E136-D33C-25DB-A29F-C5AE937633FF}"/>
              </a:ext>
            </a:extLst>
          </p:cNvPr>
          <p:cNvSpPr>
            <a:spLocks noGrp="1"/>
          </p:cNvSpPr>
          <p:nvPr>
            <p:ph type="body" idx="1"/>
          </p:nvPr>
        </p:nvSpPr>
        <p:spPr/>
        <p:txBody>
          <a:bodyPr/>
          <a:lstStyle/>
          <a:p>
            <a:r>
              <a:rPr lang="en-US" b="1" u="sng" dirty="0"/>
              <a:t>JASON</a:t>
            </a:r>
          </a:p>
          <a:p>
            <a:r>
              <a:rPr lang="en-US" dirty="0"/>
              <a:t>Initial project scope of implementation in project development was broadened to include project delivery. It a very broad approach. Also, although project development projects are probably the most effective way to implement SSA since changes can be designed and constructed, only a small part of our network is touched by project development projects. If we looked at feasible ways to apply the SSA as part of the maintenance process, we could have much greater impacts. </a:t>
            </a:r>
          </a:p>
          <a:p>
            <a:r>
              <a:rPr lang="en-US" dirty="0"/>
              <a:t>A Core Group of diverse subject matter experts from the Department of Highways (project development and delivery) participated in multiple SSA workshops to evaluate these strategies, engage in brainstorming sessions, and provide input on potential implementation approaches. In total, </a:t>
            </a:r>
            <a:r>
              <a:rPr lang="en-US" dirty="0">
                <a:highlight>
                  <a:srgbClr val="FFFF00"/>
                </a:highlight>
              </a:rPr>
              <a:t>more than 80 strategies were reviewed</a:t>
            </a:r>
            <a:r>
              <a:rPr lang="en-US" dirty="0"/>
              <a:t>, including tools applicable at the project level, as well as broader, programmatic strategies that would require further development prior to implementation. </a:t>
            </a:r>
          </a:p>
          <a:p>
            <a:endParaRPr lang="en-US" dirty="0"/>
          </a:p>
          <a:p>
            <a:r>
              <a:rPr lang="en-US" dirty="0"/>
              <a:t>With careful consideration of the Core Group’s priorities, KYTC Leadership selected 28 strategies to advance to the implementation phase.</a:t>
            </a:r>
          </a:p>
          <a:p>
            <a:endParaRPr lang="en-US" dirty="0"/>
          </a:p>
        </p:txBody>
      </p:sp>
      <p:sp>
        <p:nvSpPr>
          <p:cNvPr id="4" name="Slide Number Placeholder 3">
            <a:extLst>
              <a:ext uri="{FF2B5EF4-FFF2-40B4-BE49-F238E27FC236}">
                <a16:creationId xmlns:a16="http://schemas.microsoft.com/office/drawing/2014/main" id="{7C5BAD6A-543A-FE1E-9633-C2B0FDAD4E2C}"/>
              </a:ext>
            </a:extLst>
          </p:cNvPr>
          <p:cNvSpPr>
            <a:spLocks noGrp="1"/>
          </p:cNvSpPr>
          <p:nvPr>
            <p:ph type="sldNum" sz="quarter" idx="5"/>
          </p:nvPr>
        </p:nvSpPr>
        <p:spPr/>
        <p:txBody>
          <a:bodyPr/>
          <a:lstStyle/>
          <a:p>
            <a:fld id="{B98E5B69-DA2E-48A9-94F0-5AA60DCD46D5}" type="slidenum">
              <a:rPr lang="en-US" smtClean="0"/>
              <a:t>12</a:t>
            </a:fld>
            <a:endParaRPr lang="en-US" dirty="0"/>
          </a:p>
        </p:txBody>
      </p:sp>
    </p:spTree>
    <p:extLst>
      <p:ext uri="{BB962C8B-B14F-4D97-AF65-F5344CB8AC3E}">
        <p14:creationId xmlns:p14="http://schemas.microsoft.com/office/powerpoint/2010/main" val="2638009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CF625-48B3-8E2C-3965-42D452B72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A2450-E0A0-A601-F98D-F388DF197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1F62FB-8CC3-6930-D043-D5A4B42E648F}"/>
              </a:ext>
            </a:extLst>
          </p:cNvPr>
          <p:cNvSpPr>
            <a:spLocks noGrp="1"/>
          </p:cNvSpPr>
          <p:nvPr>
            <p:ph type="body" idx="1"/>
          </p:nvPr>
        </p:nvSpPr>
        <p:spPr/>
        <p:txBody>
          <a:bodyPr/>
          <a:lstStyle/>
          <a:p>
            <a:r>
              <a:rPr lang="en-US" b="1" u="sng" dirty="0"/>
              <a:t>JASON</a:t>
            </a:r>
          </a:p>
          <a:p>
            <a:r>
              <a:rPr lang="en-US" dirty="0"/>
              <a:t>The diverse subject-matter expertise of the core team brought valuable insights during the development of strategies. However, we also recognized that successful implementation typically depends on the guidance, responsibilities, and processes of specific functional areas. To support this, Implementation Areas were identified to guide the further development and application of the strategies. Some of these implementation areas were combined to form six Implementation Teams.</a:t>
            </a:r>
          </a:p>
          <a:p>
            <a:endParaRPr lang="en-US" dirty="0"/>
          </a:p>
        </p:txBody>
      </p:sp>
      <p:sp>
        <p:nvSpPr>
          <p:cNvPr id="4" name="Slide Number Placeholder 3">
            <a:extLst>
              <a:ext uri="{FF2B5EF4-FFF2-40B4-BE49-F238E27FC236}">
                <a16:creationId xmlns:a16="http://schemas.microsoft.com/office/drawing/2014/main" id="{A2F5A634-5A41-CBB4-0B72-8B19C46DA166}"/>
              </a:ext>
            </a:extLst>
          </p:cNvPr>
          <p:cNvSpPr>
            <a:spLocks noGrp="1"/>
          </p:cNvSpPr>
          <p:nvPr>
            <p:ph type="sldNum" sz="quarter" idx="5"/>
          </p:nvPr>
        </p:nvSpPr>
        <p:spPr/>
        <p:txBody>
          <a:bodyPr/>
          <a:lstStyle/>
          <a:p>
            <a:fld id="{B98E5B69-DA2E-48A9-94F0-5AA60DCD46D5}" type="slidenum">
              <a:rPr lang="en-US" smtClean="0"/>
              <a:t>13</a:t>
            </a:fld>
            <a:endParaRPr lang="en-US" dirty="0"/>
          </a:p>
        </p:txBody>
      </p:sp>
    </p:spTree>
    <p:extLst>
      <p:ext uri="{BB962C8B-B14F-4D97-AF65-F5344CB8AC3E}">
        <p14:creationId xmlns:p14="http://schemas.microsoft.com/office/powerpoint/2010/main" val="2260611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JASON</a:t>
            </a:r>
          </a:p>
          <a:p>
            <a:r>
              <a:rPr lang="en-US" dirty="0"/>
              <a:t>The strategies were grouped into four categories based on Improvement Type.</a:t>
            </a:r>
          </a:p>
          <a:p>
            <a:endParaRPr lang="en-US" dirty="0"/>
          </a:p>
          <a:p>
            <a:r>
              <a:rPr lang="en-US" dirty="0"/>
              <a:t>The first category, Tools in the Toolbox, has been developed into a resource containing countermeasures that can be applied at the project level. </a:t>
            </a:r>
          </a:p>
          <a:p>
            <a:endParaRPr lang="en-US" dirty="0"/>
          </a:p>
          <a:p>
            <a:r>
              <a:rPr lang="en-US" dirty="0"/>
              <a:t>The remaining three categories include strategies that are currently being further refined and advanced by our Implementation Teams.</a:t>
            </a:r>
          </a:p>
          <a:p>
            <a:endParaRPr lang="en-US" dirty="0"/>
          </a:p>
        </p:txBody>
      </p:sp>
      <p:sp>
        <p:nvSpPr>
          <p:cNvPr id="4" name="Slide Number Placeholder 3"/>
          <p:cNvSpPr>
            <a:spLocks noGrp="1"/>
          </p:cNvSpPr>
          <p:nvPr>
            <p:ph type="sldNum" sz="quarter" idx="5"/>
          </p:nvPr>
        </p:nvSpPr>
        <p:spPr/>
        <p:txBody>
          <a:bodyPr/>
          <a:lstStyle/>
          <a:p>
            <a:fld id="{B98E5B69-DA2E-48A9-94F0-5AA60DCD46D5}" type="slidenum">
              <a:rPr lang="en-US" smtClean="0"/>
              <a:t>14</a:t>
            </a:fld>
            <a:endParaRPr lang="en-US" dirty="0"/>
          </a:p>
        </p:txBody>
      </p:sp>
    </p:spTree>
    <p:extLst>
      <p:ext uri="{BB962C8B-B14F-4D97-AF65-F5344CB8AC3E}">
        <p14:creationId xmlns:p14="http://schemas.microsoft.com/office/powerpoint/2010/main" val="1709528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C5545-4DC9-342E-C54B-C9EE88652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9CE2C-6372-EDDB-D16A-3392E21656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EFF36A-FBF4-E3DA-620B-66CEDA649166}"/>
              </a:ext>
            </a:extLst>
          </p:cNvPr>
          <p:cNvSpPr>
            <a:spLocks noGrp="1"/>
          </p:cNvSpPr>
          <p:nvPr>
            <p:ph type="body" idx="1"/>
          </p:nvPr>
        </p:nvSpPr>
        <p:spPr/>
        <p:txBody>
          <a:bodyPr/>
          <a:lstStyle/>
          <a:p>
            <a:pPr defTabSz="521757"/>
            <a:r>
              <a:rPr lang="en-US" b="1" u="sng" dirty="0"/>
              <a:t>MIKE</a:t>
            </a:r>
          </a:p>
          <a:p>
            <a:endParaRPr lang="en-US" sz="700" dirty="0"/>
          </a:p>
          <a:p>
            <a:r>
              <a:rPr lang="en-US" sz="700" dirty="0"/>
              <a:t>KYTC’s SSA Toolbox provides project-specific safety countermeasures that can be applied, where appropriate, to reduce fatal and serious injury crashes. The Toolbox includes KYTC-specific application guidance and implementation considerations for each tool. In addition, standard details have been developed for several tools to facilitate their incorporation into project proposals and construction plan sets. </a:t>
            </a:r>
            <a:r>
              <a:rPr lang="en-US" dirty="0"/>
              <a:t>The toolbox is housed on the Safe Mobility website and can be accessed using the QR code above.  Soon, you will also be able to access the toolbox through the Highway Knowledge Portal.  </a:t>
            </a:r>
          </a:p>
        </p:txBody>
      </p:sp>
      <p:sp>
        <p:nvSpPr>
          <p:cNvPr id="4" name="Slide Number Placeholder 3">
            <a:extLst>
              <a:ext uri="{FF2B5EF4-FFF2-40B4-BE49-F238E27FC236}">
                <a16:creationId xmlns:a16="http://schemas.microsoft.com/office/drawing/2014/main" id="{0FC0892E-5B37-A954-C09A-736F4C570D17}"/>
              </a:ext>
            </a:extLst>
          </p:cNvPr>
          <p:cNvSpPr>
            <a:spLocks noGrp="1"/>
          </p:cNvSpPr>
          <p:nvPr>
            <p:ph type="sldNum" sz="quarter" idx="5"/>
          </p:nvPr>
        </p:nvSpPr>
        <p:spPr/>
        <p:txBody>
          <a:bodyPr/>
          <a:lstStyle/>
          <a:p>
            <a:fld id="{B98E5B69-DA2E-48A9-94F0-5AA60DCD46D5}" type="slidenum">
              <a:rPr lang="en-US" smtClean="0"/>
              <a:t>15</a:t>
            </a:fld>
            <a:endParaRPr lang="en-US" dirty="0"/>
          </a:p>
        </p:txBody>
      </p:sp>
    </p:spTree>
    <p:extLst>
      <p:ext uri="{BB962C8B-B14F-4D97-AF65-F5344CB8AC3E}">
        <p14:creationId xmlns:p14="http://schemas.microsoft.com/office/powerpoint/2010/main" val="3198341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AAA95-06DA-BA29-D207-BFBDAC938B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A3FC93-273E-ED26-175F-59FE909C7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FA70E-87E8-2A1D-3349-9A81E0468D73}"/>
              </a:ext>
            </a:extLst>
          </p:cNvPr>
          <p:cNvSpPr>
            <a:spLocks noGrp="1"/>
          </p:cNvSpPr>
          <p:nvPr>
            <p:ph type="body" idx="1"/>
          </p:nvPr>
        </p:nvSpPr>
        <p:spPr/>
        <p:txBody>
          <a:bodyPr/>
          <a:lstStyle/>
          <a:p>
            <a:pPr defTabSz="521757">
              <a:defRPr/>
            </a:pPr>
            <a:r>
              <a:rPr lang="en-US" b="1" u="sng" dirty="0"/>
              <a:t>MIKE</a:t>
            </a:r>
          </a:p>
          <a:p>
            <a:pPr defTabSz="521757">
              <a:defRPr/>
            </a:pPr>
            <a:r>
              <a:rPr lang="en-US" sz="700" dirty="0"/>
              <a:t>The Toolbox currently contains 40 safety tools. </a:t>
            </a:r>
            <a:r>
              <a:rPr lang="en-US" dirty="0"/>
              <a:t>Of course, this isn’t all inclusive.  There are certainly other countermeasures that can be applied to your projects that are not on the list.  Sometimes coordination will need to occur with a KYTC program, or division, or public involvement may be needed.  If so, this was usually noted on the tool’s webpage.</a:t>
            </a:r>
          </a:p>
          <a:p>
            <a:endParaRPr lang="en-US" dirty="0"/>
          </a:p>
        </p:txBody>
      </p:sp>
      <p:sp>
        <p:nvSpPr>
          <p:cNvPr id="4" name="Slide Number Placeholder 3">
            <a:extLst>
              <a:ext uri="{FF2B5EF4-FFF2-40B4-BE49-F238E27FC236}">
                <a16:creationId xmlns:a16="http://schemas.microsoft.com/office/drawing/2014/main" id="{21ACB078-8F1C-25FE-62BB-638F7ACE5A21}"/>
              </a:ext>
            </a:extLst>
          </p:cNvPr>
          <p:cNvSpPr>
            <a:spLocks noGrp="1"/>
          </p:cNvSpPr>
          <p:nvPr>
            <p:ph type="sldNum" sz="quarter" idx="5"/>
          </p:nvPr>
        </p:nvSpPr>
        <p:spPr/>
        <p:txBody>
          <a:bodyPr/>
          <a:lstStyle/>
          <a:p>
            <a:fld id="{B98E5B69-DA2E-48A9-94F0-5AA60DCD46D5}" type="slidenum">
              <a:rPr lang="en-US" smtClean="0"/>
              <a:t>16</a:t>
            </a:fld>
            <a:endParaRPr lang="en-US" dirty="0"/>
          </a:p>
        </p:txBody>
      </p:sp>
    </p:spTree>
    <p:extLst>
      <p:ext uri="{BB962C8B-B14F-4D97-AF65-F5344CB8AC3E}">
        <p14:creationId xmlns:p14="http://schemas.microsoft.com/office/powerpoint/2010/main" val="2572434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8A3E6-0206-6D94-32E3-DFC60CCA71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1AFB0-BD41-F376-FEE4-A14D4165C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E5674-5AAA-836B-59E2-1226E87CF5AA}"/>
              </a:ext>
            </a:extLst>
          </p:cNvPr>
          <p:cNvSpPr>
            <a:spLocks noGrp="1"/>
          </p:cNvSpPr>
          <p:nvPr>
            <p:ph type="body" idx="1"/>
          </p:nvPr>
        </p:nvSpPr>
        <p:spPr/>
        <p:txBody>
          <a:bodyPr/>
          <a:lstStyle/>
          <a:p>
            <a:r>
              <a:rPr lang="en-US" b="1" u="sng" dirty="0"/>
              <a:t>MIKE</a:t>
            </a:r>
          </a:p>
          <a:p>
            <a:r>
              <a:rPr lang="en-US" dirty="0"/>
              <a:t>The toolbox is filterable by 4 categories: </a:t>
            </a:r>
          </a:p>
          <a:p>
            <a:pPr marL="97829" indent="-97829" defTabSz="521757">
              <a:buFont typeface="Arial" panose="020B0604020202020204" pitchFamily="34" charset="0"/>
              <a:buChar char="•"/>
              <a:defRPr/>
            </a:pPr>
            <a:r>
              <a:rPr lang="en-US" dirty="0"/>
              <a:t>Context (rural, rural town, urban, suburban, urban core)</a:t>
            </a:r>
          </a:p>
          <a:p>
            <a:pPr marL="97829" indent="-97829" defTabSz="521757">
              <a:buFont typeface="Arial" panose="020B0604020202020204" pitchFamily="34" charset="0"/>
              <a:buChar char="•"/>
              <a:defRPr/>
            </a:pPr>
            <a:r>
              <a:rPr lang="en-US" dirty="0"/>
              <a:t>Focus area (roadway departure, intersection, speed management, bike/pedestrian)</a:t>
            </a:r>
          </a:p>
          <a:p>
            <a:pPr marL="97829" indent="-97829">
              <a:buFont typeface="Arial" panose="020B0604020202020204" pitchFamily="34" charset="0"/>
              <a:buChar char="•"/>
            </a:pPr>
            <a:r>
              <a:rPr lang="en-US" dirty="0"/>
              <a:t>Project type (new/reconstruction, project on existing alignment, resurfacing project)</a:t>
            </a:r>
          </a:p>
          <a:p>
            <a:pPr marL="97829" indent="-97829">
              <a:buFont typeface="Arial" panose="020B0604020202020204" pitchFamily="34" charset="0"/>
              <a:buChar char="•"/>
            </a:pPr>
            <a:r>
              <a:rPr lang="en-US" dirty="0"/>
              <a:t>Safety category (1-removes severe conflicts, 2-reduces vehicle speeds, 3-manages conflicts in time, 4-increases attentiveness – Based on FHWA’s Design Hierarchy Safety Tiers</a:t>
            </a:r>
          </a:p>
          <a:p>
            <a:endParaRPr lang="en-US" dirty="0"/>
          </a:p>
        </p:txBody>
      </p:sp>
      <p:sp>
        <p:nvSpPr>
          <p:cNvPr id="4" name="Slide Number Placeholder 3">
            <a:extLst>
              <a:ext uri="{FF2B5EF4-FFF2-40B4-BE49-F238E27FC236}">
                <a16:creationId xmlns:a16="http://schemas.microsoft.com/office/drawing/2014/main" id="{79CDDE0B-174B-8ADC-981C-C8EF223FAFEA}"/>
              </a:ext>
            </a:extLst>
          </p:cNvPr>
          <p:cNvSpPr>
            <a:spLocks noGrp="1"/>
          </p:cNvSpPr>
          <p:nvPr>
            <p:ph type="sldNum" sz="quarter" idx="5"/>
          </p:nvPr>
        </p:nvSpPr>
        <p:spPr/>
        <p:txBody>
          <a:bodyPr/>
          <a:lstStyle/>
          <a:p>
            <a:fld id="{B98E5B69-DA2E-48A9-94F0-5AA60DCD46D5}" type="slidenum">
              <a:rPr lang="en-US" smtClean="0"/>
              <a:t>17</a:t>
            </a:fld>
            <a:endParaRPr lang="en-US" dirty="0"/>
          </a:p>
        </p:txBody>
      </p:sp>
    </p:spTree>
    <p:extLst>
      <p:ext uri="{BB962C8B-B14F-4D97-AF65-F5344CB8AC3E}">
        <p14:creationId xmlns:p14="http://schemas.microsoft.com/office/powerpoint/2010/main" val="197367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14FD4-9F23-B053-CBF5-5185C90C8A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B82BE-A3D3-2BF8-4EC8-C21EF3012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FF70B4-4595-8315-B64D-D11C7D1A82ED}"/>
              </a:ext>
            </a:extLst>
          </p:cNvPr>
          <p:cNvSpPr>
            <a:spLocks noGrp="1"/>
          </p:cNvSpPr>
          <p:nvPr>
            <p:ph type="body" idx="1"/>
          </p:nvPr>
        </p:nvSpPr>
        <p:spPr/>
        <p:txBody>
          <a:bodyPr/>
          <a:lstStyle/>
          <a:p>
            <a:pPr>
              <a:buNone/>
            </a:pPr>
            <a:r>
              <a:rPr lang="en-US" b="1" u="sng" dirty="0"/>
              <a:t>MIKE</a:t>
            </a:r>
            <a:r>
              <a:rPr lang="en-US" dirty="0"/>
              <a:t> </a:t>
            </a:r>
          </a:p>
          <a:p>
            <a:pPr>
              <a:buNone/>
            </a:pPr>
            <a:r>
              <a:rPr lang="en-US" dirty="0"/>
              <a:t>The resurfacing program is viewed as the best opportunity to implement the SSA on a wide basis to reduce fatal and injury crashes on KY’s roadways.  Pilot training has been delivered and will soon be rolled out statewide.  SSA tools can be implemented at the same time as resurfacing projects to take advantage of:</a:t>
            </a:r>
          </a:p>
          <a:p>
            <a:pPr marL="130439" indent="-130439">
              <a:buAutoNum type="arabicParenR"/>
            </a:pPr>
            <a:r>
              <a:rPr lang="en-US" dirty="0"/>
              <a:t>The “clean slate” a new surface provides (especially for pavement marking changes)</a:t>
            </a:r>
          </a:p>
          <a:p>
            <a:pPr marL="130439" indent="-130439">
              <a:buAutoNum type="arabicParenR"/>
            </a:pPr>
            <a:r>
              <a:rPr lang="en-US" dirty="0"/>
              <a:t>The efficiency of contracting multiple types of work in one project (when it makes sense)</a:t>
            </a:r>
          </a:p>
          <a:p>
            <a:pPr marL="130439" indent="-130439">
              <a:buAutoNum type="arabicParenR"/>
            </a:pPr>
            <a:r>
              <a:rPr lang="en-US" dirty="0"/>
              <a:t>The cyclical nature of resurfacing that will provide the opportunity for a systematic approach to reducing fatal and injury crashes across the roadway network.. </a:t>
            </a:r>
          </a:p>
          <a:p>
            <a:pPr marL="130439" indent="-130439">
              <a:buAutoNum type="arabicParenR"/>
            </a:pPr>
            <a:endParaRPr lang="en-US" dirty="0"/>
          </a:p>
          <a:p>
            <a:r>
              <a:rPr lang="en-US" dirty="0"/>
              <a:t>While implementing SSA through project development may not touch as much of the roadway network as the resurfacing program, it will provide more opportunity to “build in safety” as new and improved roadways are being envisioned, designed, and constructed.  </a:t>
            </a:r>
          </a:p>
          <a:p>
            <a:endParaRPr lang="en-US" dirty="0"/>
          </a:p>
          <a:p>
            <a:r>
              <a:rPr lang="en-US" dirty="0"/>
              <a:t>A project is underway to develop SSA Training for Project Development.  That topic will be discussed in a general session on Friday morning.  </a:t>
            </a:r>
          </a:p>
        </p:txBody>
      </p:sp>
      <p:sp>
        <p:nvSpPr>
          <p:cNvPr id="4" name="Slide Number Placeholder 3">
            <a:extLst>
              <a:ext uri="{FF2B5EF4-FFF2-40B4-BE49-F238E27FC236}">
                <a16:creationId xmlns:a16="http://schemas.microsoft.com/office/drawing/2014/main" id="{52C4AD92-8D29-2251-EAA0-4F540085FA17}"/>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18</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398508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15A41-650A-709E-2D3B-76C9EF2C4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990B82-29CA-BBF6-B3D1-E6F3EF24CFD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8AA262-DC6F-4459-7518-D42A71C56E34}"/>
              </a:ext>
            </a:extLst>
          </p:cNvPr>
          <p:cNvSpPr>
            <a:spLocks noGrp="1"/>
          </p:cNvSpPr>
          <p:nvPr>
            <p:ph type="body" idx="1"/>
          </p:nvPr>
        </p:nvSpPr>
        <p:spPr/>
        <p:txBody>
          <a:bodyPr/>
          <a:lstStyle/>
          <a:p>
            <a:r>
              <a:rPr lang="en-US" sz="700" b="1" u="sng" dirty="0"/>
              <a:t>JASON</a:t>
            </a:r>
          </a:p>
          <a:p>
            <a:pPr marL="97829" indent="-97829">
              <a:buFont typeface="Arial" panose="020B0604020202020204" pitchFamily="34" charset="0"/>
              <a:buChar char="•"/>
            </a:pPr>
            <a:r>
              <a:rPr lang="en-US" sz="700" dirty="0"/>
              <a:t>Buffered bike lanes establish a marked buffer between cyclists and vehicle traffic, which can mitigate interactions, conflicts, and crashes between bicyclists and vehicles while creating a network of safer roadways for bicycling. A buffered bike lane is created by separating the bicycle lane from the adjacent general-purpose lane with longitudinal pavement markings that may include chevron or diagonal line markings. If the separation includes a vertical element such as a raised median or pavement-mounted flexible tubular markers or delineators , it becomes a separated bicycle lane. Consistent with the Safe System Approach principle of recognizing human vulnerability, buffered bicycle lanes separate users in space and can enhance safety for all road users. </a:t>
            </a:r>
            <a:endParaRPr lang="en-US" b="1" dirty="0"/>
          </a:p>
        </p:txBody>
      </p:sp>
      <p:sp>
        <p:nvSpPr>
          <p:cNvPr id="4" name="Slide Number Placeholder 3">
            <a:extLst>
              <a:ext uri="{FF2B5EF4-FFF2-40B4-BE49-F238E27FC236}">
                <a16:creationId xmlns:a16="http://schemas.microsoft.com/office/drawing/2014/main" id="{23796D36-B897-F24D-6F41-A9CEB10B2327}"/>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20</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559895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2D801-F2D6-72EF-260F-E410CA73B4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7C122-2CCF-7E92-02A7-0955ADAC82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8C0E03C-069A-4D3B-3458-1FDDD9377C8D}"/>
              </a:ext>
            </a:extLst>
          </p:cNvPr>
          <p:cNvSpPr>
            <a:spLocks noGrp="1"/>
          </p:cNvSpPr>
          <p:nvPr>
            <p:ph type="body" idx="1"/>
          </p:nvPr>
        </p:nvSpPr>
        <p:spPr/>
        <p:txBody>
          <a:bodyPr/>
          <a:lstStyle/>
          <a:p>
            <a:r>
              <a:rPr lang="en-US" sz="700" b="1" u="sng" dirty="0"/>
              <a:t>JASON</a:t>
            </a:r>
            <a:r>
              <a:rPr lang="en-US" sz="700" dirty="0"/>
              <a:t> </a:t>
            </a:r>
          </a:p>
          <a:p>
            <a:r>
              <a:rPr lang="en-US" sz="700" dirty="0"/>
              <a:t>When bicycle lanes lack separation from vehicle lanes, green pavement may draw attention to their presence.</a:t>
            </a:r>
          </a:p>
          <a:p>
            <a:pPr marL="97829" indent="-97829">
              <a:buFont typeface="Arial" panose="020B0604020202020204" pitchFamily="34" charset="0"/>
              <a:buChar char="•"/>
            </a:pPr>
            <a:endParaRPr lang="en-US" b="1" dirty="0"/>
          </a:p>
        </p:txBody>
      </p:sp>
      <p:sp>
        <p:nvSpPr>
          <p:cNvPr id="4" name="Slide Number Placeholder 3">
            <a:extLst>
              <a:ext uri="{FF2B5EF4-FFF2-40B4-BE49-F238E27FC236}">
                <a16:creationId xmlns:a16="http://schemas.microsoft.com/office/drawing/2014/main" id="{B1F2051A-DB6C-54AE-0A8A-940605F26817}"/>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21</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2231466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79FBB-8BCF-0224-5A7A-F090EBA19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9E6A9-8C15-0725-8FE7-6933A6C3A9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960F23-DD68-7842-1B6B-6F117EE8248A}"/>
              </a:ext>
            </a:extLst>
          </p:cNvPr>
          <p:cNvSpPr>
            <a:spLocks noGrp="1"/>
          </p:cNvSpPr>
          <p:nvPr>
            <p:ph type="body" idx="1"/>
          </p:nvPr>
        </p:nvSpPr>
        <p:spPr/>
        <p:txBody>
          <a:bodyPr/>
          <a:lstStyle/>
          <a:p>
            <a:r>
              <a:rPr lang="en-US" sz="700" b="1" u="sng" dirty="0"/>
              <a:t>JASON</a:t>
            </a:r>
          </a:p>
          <a:p>
            <a:pPr marL="97829" indent="-97829">
              <a:buFont typeface="Arial" panose="020B0604020202020204" pitchFamily="34" charset="0"/>
              <a:buChar char="•"/>
            </a:pPr>
            <a:r>
              <a:rPr lang="en-US" sz="700" dirty="0"/>
              <a:t>High-visibility crosswalks have pavement markings (i.e., bar pair, longitudinal bar, ladder) that are visible to drivers and pedestrians from a longer distance than crosswalks with traditional transverse lines. They can also help users make safer decisions about where to cross. </a:t>
            </a:r>
            <a:endParaRPr lang="en-US" b="1" dirty="0"/>
          </a:p>
        </p:txBody>
      </p:sp>
      <p:sp>
        <p:nvSpPr>
          <p:cNvPr id="4" name="Slide Number Placeholder 3">
            <a:extLst>
              <a:ext uri="{FF2B5EF4-FFF2-40B4-BE49-F238E27FC236}">
                <a16:creationId xmlns:a16="http://schemas.microsoft.com/office/drawing/2014/main" id="{267C75D3-C292-559F-564B-7D6BBFD243F3}"/>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22</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955188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BB06A-4C74-F1E4-F745-F2FABB39BD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F4385-5752-CA58-3961-87753E29C8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639867-9D11-0FF4-1D1C-D74C2CE3DF02}"/>
              </a:ext>
            </a:extLst>
          </p:cNvPr>
          <p:cNvSpPr>
            <a:spLocks noGrp="1"/>
          </p:cNvSpPr>
          <p:nvPr>
            <p:ph type="body" idx="1"/>
          </p:nvPr>
        </p:nvSpPr>
        <p:spPr/>
        <p:txBody>
          <a:bodyPr/>
          <a:lstStyle/>
          <a:p>
            <a:r>
              <a:rPr lang="en-US" sz="700" b="1" u="sng" dirty="0"/>
              <a:t>Jason</a:t>
            </a:r>
          </a:p>
          <a:p>
            <a:r>
              <a:rPr lang="en-US" sz="700" dirty="0"/>
              <a:t>A median is the area between opposing lanes of traffic, excluding turn lanes. Medians in urban and suburban areas can be created using pavement markings, raised medians, or islands to separate motorized and non-motorized road users. A pedestrian refuge island (or crossing area) is a median with a refuge area that is intended to help protect pedestrians who are crossing a road. Pedestrian refuge islands allow pedestrians to cross one direction of travel at a time and provide a space in which to wait if vehicles are coming in the other direction. </a:t>
            </a:r>
          </a:p>
        </p:txBody>
      </p:sp>
      <p:sp>
        <p:nvSpPr>
          <p:cNvPr id="4" name="Slide Number Placeholder 3">
            <a:extLst>
              <a:ext uri="{FF2B5EF4-FFF2-40B4-BE49-F238E27FC236}">
                <a16:creationId xmlns:a16="http://schemas.microsoft.com/office/drawing/2014/main" id="{D3D867E2-37C4-B018-7ED1-A1B3F6155393}"/>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23</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242164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3E3AE-F923-A0BD-232E-4CF2C59CFC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ADC2F-9B5A-5C3E-60D8-665E00DF37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B86EF0-F9CF-B0B8-B324-53E654559254}"/>
              </a:ext>
            </a:extLst>
          </p:cNvPr>
          <p:cNvSpPr>
            <a:spLocks noGrp="1"/>
          </p:cNvSpPr>
          <p:nvPr>
            <p:ph type="body" idx="1"/>
          </p:nvPr>
        </p:nvSpPr>
        <p:spPr/>
        <p:txBody>
          <a:bodyPr/>
          <a:lstStyle/>
          <a:p>
            <a:r>
              <a:rPr lang="en-US" sz="700" b="1" u="sng" dirty="0"/>
              <a:t>MIKE</a:t>
            </a:r>
          </a:p>
          <a:p>
            <a:pPr marL="97829" indent="-97829">
              <a:buFont typeface="Arial" panose="020B0604020202020204" pitchFamily="34" charset="0"/>
              <a:buChar char="•"/>
            </a:pPr>
            <a:r>
              <a:rPr lang="en-US" sz="700" dirty="0"/>
              <a:t>Centerline turn hardening entails installing features such as bollards and curbs to prevent drivers from cutting across intersections at a diagonal. They can improve pedestrian safety and address failure-to-yield crashes caused by left-turning vehicles by encouraging drivers to make left turns at slower speeds. </a:t>
            </a:r>
            <a:endParaRPr lang="en-US" b="1" dirty="0"/>
          </a:p>
        </p:txBody>
      </p:sp>
      <p:sp>
        <p:nvSpPr>
          <p:cNvPr id="4" name="Slide Number Placeholder 3">
            <a:extLst>
              <a:ext uri="{FF2B5EF4-FFF2-40B4-BE49-F238E27FC236}">
                <a16:creationId xmlns:a16="http://schemas.microsoft.com/office/drawing/2014/main" id="{12581A0F-1E33-E209-B5A4-409A991BBDB9}"/>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24</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263485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F3E0F-B5A5-8D3E-DADE-3B29B9561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EAE5A-9386-67E5-9E4F-6EC538A482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7D05FC-9016-0AC3-F028-C129FCD9F9BB}"/>
              </a:ext>
            </a:extLst>
          </p:cNvPr>
          <p:cNvSpPr>
            <a:spLocks noGrp="1"/>
          </p:cNvSpPr>
          <p:nvPr>
            <p:ph type="body" idx="1"/>
          </p:nvPr>
        </p:nvSpPr>
        <p:spPr/>
        <p:txBody>
          <a:bodyPr/>
          <a:lstStyle/>
          <a:p>
            <a:r>
              <a:rPr lang="en-US" sz="700" b="1" u="sng" dirty="0"/>
              <a:t>MIKE</a:t>
            </a:r>
          </a:p>
          <a:p>
            <a:r>
              <a:rPr lang="en-US" sz="700" dirty="0"/>
              <a:t>A curb extension is a horizontal extension of the sidewalk into the street that results in a narrower roadway section. They may be placed at intersection corners or mid-block. A curb extension at an intersection is called a corner extension or bulb-out. A curb extension located mid-block is called a choker. </a:t>
            </a:r>
          </a:p>
          <a:p>
            <a:endParaRPr lang="en-US" sz="700" dirty="0"/>
          </a:p>
          <a:p>
            <a:r>
              <a:rPr lang="en-US" sz="700" dirty="0"/>
              <a:t>Curb extensions increase pedestrian visibility, shorten crossing distance for pedestrians, and encourage pedestrians to cross at designated locations. They also tighten intersection curb radii, encourage slower turning speeds, and prevent vehicles from illegally parking at corners. </a:t>
            </a:r>
          </a:p>
        </p:txBody>
      </p:sp>
      <p:sp>
        <p:nvSpPr>
          <p:cNvPr id="4" name="Slide Number Placeholder 3">
            <a:extLst>
              <a:ext uri="{FF2B5EF4-FFF2-40B4-BE49-F238E27FC236}">
                <a16:creationId xmlns:a16="http://schemas.microsoft.com/office/drawing/2014/main" id="{517CDA18-EC7D-11EC-5D35-B7669B490A25}"/>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25</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2039531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842AC-25BF-898B-A8BB-0C7A83D1D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E7B08-8C20-DAE0-1A5C-86D2E28F03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A59F373-38FE-ECC4-F3E1-DD26307965C2}"/>
              </a:ext>
            </a:extLst>
          </p:cNvPr>
          <p:cNvSpPr>
            <a:spLocks noGrp="1"/>
          </p:cNvSpPr>
          <p:nvPr>
            <p:ph type="body" idx="1"/>
          </p:nvPr>
        </p:nvSpPr>
        <p:spPr/>
        <p:txBody>
          <a:bodyPr/>
          <a:lstStyle/>
          <a:p>
            <a:r>
              <a:rPr lang="en-US" sz="700" b="1" u="sng" dirty="0"/>
              <a:t>MIKE</a:t>
            </a:r>
            <a:r>
              <a:rPr lang="en-US" sz="700" dirty="0"/>
              <a:t> </a:t>
            </a:r>
          </a:p>
          <a:p>
            <a:r>
              <a:rPr lang="en-US" sz="700" dirty="0"/>
              <a:t>Protected intersections use a setback or offset design to minimize conflict points and improve visibility between drivers, pedestrians, and/or bicyclists. Features of protected intersections include pedestrian refuge islands, bicycle queuing areas, corner islands, and clear crossing markings. The purpose of these features is to safeguard all road users and improve predictability. When building a protected intersection, it is essential to consider multiple factors — including accessibility requirements — to create effective solutions adapted to the surrounding roadway context. </a:t>
            </a:r>
          </a:p>
          <a:p>
            <a:r>
              <a:rPr lang="en-US" sz="700" dirty="0"/>
              <a:t>At protected intersections, bicyclists making right turns encounter no conflicts with vehicles and left turns can be executed in two stages, allowing bicyclists to avoid merging across lanes of traffic. </a:t>
            </a:r>
          </a:p>
        </p:txBody>
      </p:sp>
      <p:sp>
        <p:nvSpPr>
          <p:cNvPr id="4" name="Slide Number Placeholder 3">
            <a:extLst>
              <a:ext uri="{FF2B5EF4-FFF2-40B4-BE49-F238E27FC236}">
                <a16:creationId xmlns:a16="http://schemas.microsoft.com/office/drawing/2014/main" id="{77B90E9F-AB68-93E4-69C1-90658687A8FC}"/>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26</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8122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7DD80-41BC-6AB5-5FC4-23F951EF5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9A2E9-0EEF-4F37-EF3F-2DC761638E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B8E171-B653-F31C-23E8-0C1678AF25FA}"/>
              </a:ext>
            </a:extLst>
          </p:cNvPr>
          <p:cNvSpPr>
            <a:spLocks noGrp="1"/>
          </p:cNvSpPr>
          <p:nvPr>
            <p:ph type="body" idx="1"/>
          </p:nvPr>
        </p:nvSpPr>
        <p:spPr/>
        <p:txBody>
          <a:bodyPr/>
          <a:lstStyle/>
          <a:p>
            <a:r>
              <a:rPr lang="en-US" sz="700" b="1" u="sng" dirty="0"/>
              <a:t>JASON</a:t>
            </a:r>
          </a:p>
          <a:p>
            <a:r>
              <a:rPr lang="en-US" sz="700" dirty="0"/>
              <a:t>Lighting can be installed continuously along segments of roadway, at intersections, and at spot locations to improve visibility of the roadway, other vehicles, and pedestrian crossings. Limited visibility contributes to nighttime collisions. KYTC’s </a:t>
            </a:r>
            <a:r>
              <a:rPr lang="en-US" sz="700" i="1" dirty="0"/>
              <a:t>Complete Streets Manual </a:t>
            </a:r>
            <a:r>
              <a:rPr lang="en-US" sz="700" dirty="0"/>
              <a:t>includes references to roadway lighting and multimodal lighting. </a:t>
            </a:r>
          </a:p>
          <a:p>
            <a:r>
              <a:rPr lang="en-US" sz="700" dirty="0"/>
              <a:t>Despite 25% of travel taking place at night, approximately half of all traffic fatalities occur during this period. Lighting can reduce nighttime injury crashes on rural and urban highways up to 28%, nighttime injury pedestrian crashes at intersections up to 42%, and nighttime crashes at rural and urban intersections between 33% – 38% (FHWA, 2023). </a:t>
            </a:r>
            <a:endParaRPr lang="en-US" b="1" dirty="0"/>
          </a:p>
        </p:txBody>
      </p:sp>
      <p:sp>
        <p:nvSpPr>
          <p:cNvPr id="4" name="Slide Number Placeholder 3">
            <a:extLst>
              <a:ext uri="{FF2B5EF4-FFF2-40B4-BE49-F238E27FC236}">
                <a16:creationId xmlns:a16="http://schemas.microsoft.com/office/drawing/2014/main" id="{34E3F0FE-85A4-DE4B-A247-54E803D3AAF1}"/>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27</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128079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7882F-8ED1-361B-8315-0335275F7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81E623-B021-0B6E-A98C-4930972AF1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B10B791-5245-B139-B9CB-56126C9FC479}"/>
              </a:ext>
            </a:extLst>
          </p:cNvPr>
          <p:cNvSpPr>
            <a:spLocks noGrp="1"/>
          </p:cNvSpPr>
          <p:nvPr>
            <p:ph type="body" idx="1"/>
          </p:nvPr>
        </p:nvSpPr>
        <p:spPr/>
        <p:txBody>
          <a:bodyPr/>
          <a:lstStyle/>
          <a:p>
            <a:r>
              <a:rPr lang="en-US" sz="700" b="1" u="sng" dirty="0"/>
              <a:t>JASON</a:t>
            </a:r>
            <a:r>
              <a:rPr lang="en-US" sz="700" dirty="0"/>
              <a:t> </a:t>
            </a:r>
          </a:p>
          <a:p>
            <a:r>
              <a:rPr lang="en-US" sz="700" dirty="0"/>
              <a:t>Rectangular Rapid Flashing Beacons (RRFBs) are used to provide emphasis to warning signs at marked crosswalks across uncontrolled approaches. RRFBs consist of two rectangular-shaped yellow indications, each with a light-emitting diode (LED)-array-based light source. RRFBs display alternating high frequency flashes when activated. They can be activated with pedestrian pushbuttons (active detection) or by video, radar, etc. (passive detection) and remain unlit when not activated. </a:t>
            </a:r>
          </a:p>
          <a:p>
            <a:endParaRPr lang="en-US" sz="700" dirty="0"/>
          </a:p>
          <a:p>
            <a:r>
              <a:rPr lang="en-US" sz="700" dirty="0"/>
              <a:t>When used at appropriate locations, RRFBs can reduce pedestrian crashes up to 47% and increase motorist yield rates up to 98% (CMF ID 9024). </a:t>
            </a:r>
            <a:endParaRPr lang="en-US" b="1" dirty="0"/>
          </a:p>
        </p:txBody>
      </p:sp>
      <p:sp>
        <p:nvSpPr>
          <p:cNvPr id="4" name="Slide Number Placeholder 3">
            <a:extLst>
              <a:ext uri="{FF2B5EF4-FFF2-40B4-BE49-F238E27FC236}">
                <a16:creationId xmlns:a16="http://schemas.microsoft.com/office/drawing/2014/main" id="{6A2818AE-9BFC-16CD-4E39-BEA7A5007CFC}"/>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28</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1807721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7C9F3-740B-F5D2-BA5C-D2AF0C81F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9875E-E392-7BD0-8A48-6718CD8094D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FE9781-99D9-5D79-6CFC-1664F4B23464}"/>
              </a:ext>
            </a:extLst>
          </p:cNvPr>
          <p:cNvSpPr>
            <a:spLocks noGrp="1"/>
          </p:cNvSpPr>
          <p:nvPr>
            <p:ph type="body" idx="1"/>
          </p:nvPr>
        </p:nvSpPr>
        <p:spPr/>
        <p:txBody>
          <a:bodyPr/>
          <a:lstStyle/>
          <a:p>
            <a:r>
              <a:rPr lang="en-US" sz="700" b="1" u="sng" dirty="0"/>
              <a:t>JASON</a:t>
            </a:r>
          </a:p>
          <a:p>
            <a:r>
              <a:rPr lang="en-US" sz="700" dirty="0"/>
              <a:t>Dynamic speed feedback signs contain devices that measure the speed of an approaching vehicle and displays the speed to the vehicle operator. They are used to provide warning to drivers of their speed in relation to either a speed limit (R2-1) sign or a horizontal alignment warning sign assembly with an advisory speed. Sign installations can be permanent or temporary. They are often used in transitions zones that link high-speed to low-speed contexts or on approaches to curves on high-speed roadways to help prevent roadway departure crashes. Installations on two-lane rural horizontal curves are associated with CMFs of 0.93 – 0.95 (Hallmark et al., 2015). </a:t>
            </a:r>
            <a:endParaRPr lang="en-US" b="1" dirty="0"/>
          </a:p>
        </p:txBody>
      </p:sp>
      <p:sp>
        <p:nvSpPr>
          <p:cNvPr id="4" name="Slide Number Placeholder 3">
            <a:extLst>
              <a:ext uri="{FF2B5EF4-FFF2-40B4-BE49-F238E27FC236}">
                <a16:creationId xmlns:a16="http://schemas.microsoft.com/office/drawing/2014/main" id="{BA0342AE-6730-847F-0BAE-9A7A37FDB926}"/>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29</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5422976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3522A-9D9B-DB2F-6897-E9FC93E92A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92E3A-7593-9359-84C0-5800F6E6D3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372BFB-1192-4571-B382-E7667FA72B3B}"/>
              </a:ext>
            </a:extLst>
          </p:cNvPr>
          <p:cNvSpPr>
            <a:spLocks noGrp="1"/>
          </p:cNvSpPr>
          <p:nvPr>
            <p:ph type="body" idx="1"/>
          </p:nvPr>
        </p:nvSpPr>
        <p:spPr/>
        <p:txBody>
          <a:bodyPr/>
          <a:lstStyle/>
          <a:p>
            <a:r>
              <a:rPr lang="en-US" b="1" u="sng" dirty="0"/>
              <a:t>JASON</a:t>
            </a:r>
          </a:p>
          <a:p>
            <a:pPr marL="97829" indent="-97829">
              <a:buFont typeface="Arial" panose="020B0604020202020204" pitchFamily="34" charset="0"/>
              <a:buChar char="•"/>
            </a:pPr>
            <a:r>
              <a:rPr lang="en-US" sz="700" dirty="0"/>
              <a:t>Improving the quality and conspicuity of signs provides earlier warnings to motorists as they approach potentially hazardous locations (e.g., intersections, horizontal curves). </a:t>
            </a:r>
            <a:endParaRPr lang="en-US" dirty="0"/>
          </a:p>
          <a:p>
            <a:pPr marL="97829" indent="-97829">
              <a:buFont typeface="Arial" panose="020B0604020202020204" pitchFamily="34" charset="0"/>
              <a:buChar char="•"/>
            </a:pPr>
            <a:r>
              <a:rPr lang="en-US" dirty="0"/>
              <a:t>Includes such treatments as installing larger signs, dual-mounting signs, and improving sign conspicuity such as beacons, RRFBs, NOTICE plaques, and retroreflective strips to sign supports.  </a:t>
            </a:r>
          </a:p>
          <a:p>
            <a:pPr marL="97829" indent="-97829">
              <a:buFont typeface="Arial" panose="020B0604020202020204" pitchFamily="34" charset="0"/>
              <a:buChar char="•"/>
            </a:pPr>
            <a:r>
              <a:rPr lang="en-US" dirty="0"/>
              <a:t>It can also include adding or replacing delineation, object markers, and appropriate horizontal curve warning sign treatments.</a:t>
            </a:r>
          </a:p>
          <a:p>
            <a:pPr marL="97829" indent="-97829">
              <a:buFont typeface="Arial" panose="020B0604020202020204" pitchFamily="34" charset="0"/>
              <a:buChar char="•"/>
            </a:pPr>
            <a:endParaRPr lang="en-US" b="1" dirty="0"/>
          </a:p>
        </p:txBody>
      </p:sp>
      <p:sp>
        <p:nvSpPr>
          <p:cNvPr id="4" name="Slide Number Placeholder 3">
            <a:extLst>
              <a:ext uri="{FF2B5EF4-FFF2-40B4-BE49-F238E27FC236}">
                <a16:creationId xmlns:a16="http://schemas.microsoft.com/office/drawing/2014/main" id="{DB9501E7-EA84-E9A9-0C87-EE92F5A96F31}"/>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30</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2802609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0A323-AB14-B785-D49C-98B815B9ED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47289-6A2A-6D24-4F99-974FDBF7C7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2EEB07-48FD-4A99-E114-97563D871F75}"/>
              </a:ext>
            </a:extLst>
          </p:cNvPr>
          <p:cNvSpPr>
            <a:spLocks noGrp="1"/>
          </p:cNvSpPr>
          <p:nvPr>
            <p:ph type="body" idx="1"/>
          </p:nvPr>
        </p:nvSpPr>
        <p:spPr/>
        <p:txBody>
          <a:bodyPr/>
          <a:lstStyle/>
          <a:p>
            <a:pPr defTabSz="521757">
              <a:defRPr/>
            </a:pPr>
            <a:r>
              <a:rPr lang="en-US" b="1" u="sng" dirty="0"/>
              <a:t>JASON</a:t>
            </a:r>
          </a:p>
          <a:p>
            <a:pPr marL="97829" indent="-97829" defTabSz="521757">
              <a:buFont typeface="Arial" panose="020B0604020202020204" pitchFamily="34" charset="0"/>
              <a:buChar char="•"/>
              <a:defRPr/>
            </a:pPr>
            <a:r>
              <a:rPr lang="en-US" dirty="0"/>
              <a:t>Adding flashing right turn arrows provides a strong visual reminder that turning vehicles must yield to pedestrians and bicycles.  It is very important to note flashing right turn arrows </a:t>
            </a:r>
            <a:r>
              <a:rPr lang="en-US" b="1" dirty="0"/>
              <a:t>can only be used </a:t>
            </a:r>
            <a:r>
              <a:rPr lang="en-US" dirty="0"/>
              <a:t>if there is an exclusive right turn lane and </a:t>
            </a:r>
            <a:r>
              <a:rPr lang="en-US" b="1" dirty="0"/>
              <a:t>cannot be used </a:t>
            </a:r>
            <a:r>
              <a:rPr lang="en-US" dirty="0"/>
              <a:t>for a shared through/right turn lane.</a:t>
            </a:r>
          </a:p>
          <a:p>
            <a:pPr marL="97829" indent="-97829">
              <a:buFont typeface="Arial" panose="020B0604020202020204" pitchFamily="34" charset="0"/>
              <a:buChar char="•"/>
            </a:pPr>
            <a:endParaRPr lang="en-US" b="1" dirty="0"/>
          </a:p>
        </p:txBody>
      </p:sp>
      <p:sp>
        <p:nvSpPr>
          <p:cNvPr id="4" name="Slide Number Placeholder 3">
            <a:extLst>
              <a:ext uri="{FF2B5EF4-FFF2-40B4-BE49-F238E27FC236}">
                <a16:creationId xmlns:a16="http://schemas.microsoft.com/office/drawing/2014/main" id="{DBDA642C-7060-A229-7510-4F074F42233F}"/>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31</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725877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875FD-63F7-0890-49DD-2ECC992C65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A2EE8-9001-646C-02BE-23D61BF031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336CF7-7381-A867-934A-045BD8260B12}"/>
              </a:ext>
            </a:extLst>
          </p:cNvPr>
          <p:cNvSpPr>
            <a:spLocks noGrp="1"/>
          </p:cNvSpPr>
          <p:nvPr>
            <p:ph type="body" idx="1"/>
          </p:nvPr>
        </p:nvSpPr>
        <p:spPr/>
        <p:txBody>
          <a:bodyPr/>
          <a:lstStyle/>
          <a:p>
            <a:r>
              <a:rPr lang="en-US" sz="700" b="1" u="sng" dirty="0"/>
              <a:t>JASON</a:t>
            </a:r>
          </a:p>
          <a:p>
            <a:pPr marL="97829" indent="-97829">
              <a:buFont typeface="Arial" panose="020B0604020202020204" pitchFamily="34" charset="0"/>
              <a:buChar char="•"/>
            </a:pPr>
            <a:r>
              <a:rPr lang="en-US" sz="700" dirty="0"/>
              <a:t>A leading pedestrian interval (LPI) provides an advance WALKING PERSON (symbolizing WALK) indication to be displayed for the crosswalk while red indications continue to be displayed to parallel through and/or turning traffic. An LPI lets pedestrians enter an intersection crosswalk 3 – 7 seconds before turning vehicles receive a green indication, allowing pedestrians to better establish their presence in the crosswalk before conflicting vehicles can turn right or left. FHWA reports use of LPIs result in a 13% reduction in pedestrian-vehicle crashes at intersections. </a:t>
            </a:r>
            <a:endParaRPr lang="en-US" b="1" dirty="0"/>
          </a:p>
        </p:txBody>
      </p:sp>
      <p:sp>
        <p:nvSpPr>
          <p:cNvPr id="4" name="Slide Number Placeholder 3">
            <a:extLst>
              <a:ext uri="{FF2B5EF4-FFF2-40B4-BE49-F238E27FC236}">
                <a16:creationId xmlns:a16="http://schemas.microsoft.com/office/drawing/2014/main" id="{2965FEB6-13D6-18D4-C792-35327442EECF}"/>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32</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1629593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FA829-A629-2B7B-F6A2-42828F372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50CB1-CAC0-0F8B-0D6A-15A3306895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FDDD2D-BCED-2F15-BAE1-6385B0D01CBD}"/>
              </a:ext>
            </a:extLst>
          </p:cNvPr>
          <p:cNvSpPr>
            <a:spLocks noGrp="1"/>
          </p:cNvSpPr>
          <p:nvPr>
            <p:ph type="body" idx="1"/>
          </p:nvPr>
        </p:nvSpPr>
        <p:spPr/>
        <p:txBody>
          <a:bodyPr/>
          <a:lstStyle/>
          <a:p>
            <a:r>
              <a:rPr lang="en-US" sz="700" b="1" u="sng" dirty="0"/>
              <a:t>MIKE</a:t>
            </a:r>
            <a:endParaRPr lang="en-US" sz="700" dirty="0"/>
          </a:p>
          <a:p>
            <a:r>
              <a:rPr lang="en-US" sz="700" dirty="0"/>
              <a:t>A raised intersection functions like a speed table but extends across the full width of the intersection. Ramps are installed on each approach, and the intersection elevation is flush with the sidewalk’s elevation. Raised intersections encourage motorists to slow down and yield to pedestrians. </a:t>
            </a:r>
          </a:p>
        </p:txBody>
      </p:sp>
      <p:sp>
        <p:nvSpPr>
          <p:cNvPr id="4" name="Slide Number Placeholder 3">
            <a:extLst>
              <a:ext uri="{FF2B5EF4-FFF2-40B4-BE49-F238E27FC236}">
                <a16:creationId xmlns:a16="http://schemas.microsoft.com/office/drawing/2014/main" id="{C46C137E-4516-9A3A-14A8-C607F2F66A4B}"/>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33</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4935658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DE5DD-FB53-980F-15CC-316D288BD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64A9E-B939-CD18-1CC1-6714C5E0FA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687A7B-B48F-57DA-1F42-45BE2F28605E}"/>
              </a:ext>
            </a:extLst>
          </p:cNvPr>
          <p:cNvSpPr>
            <a:spLocks noGrp="1"/>
          </p:cNvSpPr>
          <p:nvPr>
            <p:ph type="body" idx="1"/>
          </p:nvPr>
        </p:nvSpPr>
        <p:spPr/>
        <p:txBody>
          <a:bodyPr/>
          <a:lstStyle/>
          <a:p>
            <a:r>
              <a:rPr lang="en-US" sz="700" b="1" u="sng" dirty="0"/>
              <a:t>MIKE</a:t>
            </a:r>
          </a:p>
          <a:p>
            <a:r>
              <a:rPr lang="en-US" sz="700" dirty="0"/>
              <a:t>A speed table is a raised area installed across the roadway to limit vehicle speeds. It extends across the roadway and has a flat top sufficiently long (typically, 10 feet) to accommodate the entire wheelbase of most passenger vehicles. Compared to speed humps, their extended longitudinal depth in the direction of travel enables faster vehicle operating speeds while preserving motorist comfort and safety. Raised crosswalks may be placed on top of speed tables. </a:t>
            </a:r>
          </a:p>
          <a:p>
            <a:endParaRPr lang="en-US" sz="700" dirty="0"/>
          </a:p>
          <a:p>
            <a:r>
              <a:rPr lang="en-US" sz="700" dirty="0"/>
              <a:t>Three field studies of 27 speed tables measured crash reductions of 36% – 64%. Six field studies of 98 speed tables measured reductions in 85th percentile speeds of 4 mph – 11 mph (FHWA, </a:t>
            </a:r>
            <a:r>
              <a:rPr lang="en-US" sz="700" i="1" dirty="0"/>
              <a:t>Engineering Speed Management Countermeasures: A Desktop Reference of Potential Effectiveness in Reducing Crashes</a:t>
            </a:r>
            <a:r>
              <a:rPr lang="en-US" sz="700" dirty="0"/>
              <a:t>, July 2014). Raised crosswalks can reduce pedestrian crashes by up to 45% (FHWA, Countermeasure Tech Sheet, June 2018). </a:t>
            </a:r>
            <a:endParaRPr lang="en-US" b="1" dirty="0"/>
          </a:p>
        </p:txBody>
      </p:sp>
      <p:sp>
        <p:nvSpPr>
          <p:cNvPr id="4" name="Slide Number Placeholder 3">
            <a:extLst>
              <a:ext uri="{FF2B5EF4-FFF2-40B4-BE49-F238E27FC236}">
                <a16:creationId xmlns:a16="http://schemas.microsoft.com/office/drawing/2014/main" id="{AC9C2301-905C-6D5A-474E-3A602B096620}"/>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34</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4081376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A5960-E6CA-BD5C-DB1B-BFA1A48BD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3A6DB-D279-AC88-057A-81A6BF06D6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9A2D28-5296-D35D-DD64-2413EA192CF5}"/>
              </a:ext>
            </a:extLst>
          </p:cNvPr>
          <p:cNvSpPr>
            <a:spLocks noGrp="1"/>
          </p:cNvSpPr>
          <p:nvPr>
            <p:ph type="body" idx="1"/>
          </p:nvPr>
        </p:nvSpPr>
        <p:spPr/>
        <p:txBody>
          <a:bodyPr/>
          <a:lstStyle/>
          <a:p>
            <a:r>
              <a:rPr lang="en-US" sz="700" b="1" u="sng" dirty="0"/>
              <a:t>MIKE</a:t>
            </a:r>
          </a:p>
          <a:p>
            <a:r>
              <a:rPr lang="en-US" sz="700" dirty="0"/>
              <a:t>A speed hump is an elongated mound in the roadway pavement surface that extends across the travel way perpendicular to the traffic flow. A speed hump discourages speeding by producing discomfort if a motorist exceeds the design speed while driving over it. </a:t>
            </a:r>
          </a:p>
          <a:p>
            <a:endParaRPr lang="en-US" sz="700" dirty="0"/>
          </a:p>
          <a:p>
            <a:r>
              <a:rPr lang="en-US" sz="700" dirty="0"/>
              <a:t>Five field studies of 51 speed humps measured crash reductions between 33% and 48%. Seven field studies of 199 speed humps measured speed reductions between 6 mph and 13 mph for 85th percentile speeds (FHWA, </a:t>
            </a:r>
            <a:r>
              <a:rPr lang="en-US" sz="700" i="1" dirty="0"/>
              <a:t>Engineering Speed Management Countermeasures: A Desktop Reference of Potential Effectiveness in Reducing Crashes</a:t>
            </a:r>
            <a:r>
              <a:rPr lang="en-US" sz="700" dirty="0"/>
              <a:t>, July 2014). </a:t>
            </a:r>
            <a:endParaRPr lang="en-US" b="1" dirty="0"/>
          </a:p>
        </p:txBody>
      </p:sp>
      <p:sp>
        <p:nvSpPr>
          <p:cNvPr id="4" name="Slide Number Placeholder 3">
            <a:extLst>
              <a:ext uri="{FF2B5EF4-FFF2-40B4-BE49-F238E27FC236}">
                <a16:creationId xmlns:a16="http://schemas.microsoft.com/office/drawing/2014/main" id="{8EF4C3D0-31C1-CA0E-3E6C-59FB5CB65293}"/>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35</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95842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E41F0-11F6-5922-96FE-5BF84FFBE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CB96C-9F61-5B1F-727C-3E929829647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4D5489-E421-704B-A38C-6FCE66474090}"/>
              </a:ext>
            </a:extLst>
          </p:cNvPr>
          <p:cNvSpPr>
            <a:spLocks noGrp="1"/>
          </p:cNvSpPr>
          <p:nvPr>
            <p:ph type="body" idx="1"/>
          </p:nvPr>
        </p:nvSpPr>
        <p:spPr/>
        <p:txBody>
          <a:bodyPr/>
          <a:lstStyle/>
          <a:p>
            <a:r>
              <a:rPr lang="en-US" sz="700" b="1" u="sng" dirty="0"/>
              <a:t>MIKE</a:t>
            </a:r>
          </a:p>
          <a:p>
            <a:r>
              <a:rPr lang="en-US" sz="700" dirty="0"/>
              <a:t>A series of progressively sharper curves creates a self-enforcing roadway that encourages motorists to reduce speeds. These commonly take the form of reverse curves separated by a tangent, where a broad-radius curve is followed by a moderate-radius curve. Actual speeds associated with these radii vary by roadway approach speed and deceleration needs. </a:t>
            </a:r>
          </a:p>
        </p:txBody>
      </p:sp>
      <p:sp>
        <p:nvSpPr>
          <p:cNvPr id="4" name="Slide Number Placeholder 3">
            <a:extLst>
              <a:ext uri="{FF2B5EF4-FFF2-40B4-BE49-F238E27FC236}">
                <a16:creationId xmlns:a16="http://schemas.microsoft.com/office/drawing/2014/main" id="{16C8FA3C-F006-88EC-B3C4-5A18DFC235F3}"/>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36</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179593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FB034-E2C2-2FA4-F7AB-3C01B95C6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B3C1B-D0C9-E2CA-80BE-8878BE4B31B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66B6C2F-6665-C9A7-A9D9-4EE63DFC92DC}"/>
              </a:ext>
            </a:extLst>
          </p:cNvPr>
          <p:cNvSpPr>
            <a:spLocks noGrp="1"/>
          </p:cNvSpPr>
          <p:nvPr>
            <p:ph type="body" idx="1"/>
          </p:nvPr>
        </p:nvSpPr>
        <p:spPr/>
        <p:txBody>
          <a:bodyPr/>
          <a:lstStyle/>
          <a:p>
            <a:endParaRPr lang="en-US" sz="700" dirty="0"/>
          </a:p>
          <a:p>
            <a:r>
              <a:rPr lang="en-US" sz="700" b="1" u="sng" dirty="0"/>
              <a:t>MIKE</a:t>
            </a:r>
            <a:r>
              <a:rPr lang="en-US" sz="700" dirty="0"/>
              <a:t> </a:t>
            </a:r>
          </a:p>
          <a:p>
            <a:r>
              <a:rPr lang="en-US" sz="700" dirty="0"/>
              <a:t>A lateral shift realigns a straight street by shifting traffic in one direction (i.e., to the left or right). Chicanes are a series of alternating lateral shifts that create multiple changes in direction along a roadway segment. Both Lateral Shifts and Chicanes use features such as pavement markings, planting strips, on-street parking, and other features create a sequence of horizontal curves intended to slow vehicle speeds, improve driver attentiveness and reduce crash risk. Curves or shifts can be gentle for modest speed reduction, or more restrictive for greater speed management. Shifts in travel-ways can be created by moving parking from one side of the street to the other (if there is only space for one side of parking), or by building landscaped or hardscaped islands. </a:t>
            </a:r>
            <a:endParaRPr lang="en-US" b="1" dirty="0"/>
          </a:p>
        </p:txBody>
      </p:sp>
      <p:sp>
        <p:nvSpPr>
          <p:cNvPr id="4" name="Slide Number Placeholder 3">
            <a:extLst>
              <a:ext uri="{FF2B5EF4-FFF2-40B4-BE49-F238E27FC236}">
                <a16:creationId xmlns:a16="http://schemas.microsoft.com/office/drawing/2014/main" id="{47F4C58F-2D5A-D8C9-54BE-8F03E04F0EBF}"/>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37</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356899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A16BE-2317-D7A8-E60C-0F62CC22A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C10D4-132B-8646-E096-E47EA83BCC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6691B1-B944-A93E-2B76-E7FF45B500D5}"/>
              </a:ext>
            </a:extLst>
          </p:cNvPr>
          <p:cNvSpPr>
            <a:spLocks noGrp="1"/>
          </p:cNvSpPr>
          <p:nvPr>
            <p:ph type="body" idx="1"/>
          </p:nvPr>
        </p:nvSpPr>
        <p:spPr/>
        <p:txBody>
          <a:bodyPr/>
          <a:lstStyle/>
          <a:p>
            <a:r>
              <a:rPr lang="en-US" sz="700" b="1" u="sng" dirty="0"/>
              <a:t>JASON</a:t>
            </a:r>
          </a:p>
          <a:p>
            <a:r>
              <a:rPr lang="en-US" sz="700" dirty="0"/>
              <a:t>Roadway narrowing is often done as part of resurfacing or roadway improvement projects. It may include repurposing additional paved space with markings or physically removing unused paved areas. Narrower lanes encourage reduced operating speeds, and excess width may be used to accommodate complementary safety strategies. </a:t>
            </a:r>
            <a:endParaRPr lang="en-US" b="1" dirty="0"/>
          </a:p>
        </p:txBody>
      </p:sp>
      <p:sp>
        <p:nvSpPr>
          <p:cNvPr id="4" name="Slide Number Placeholder 3">
            <a:extLst>
              <a:ext uri="{FF2B5EF4-FFF2-40B4-BE49-F238E27FC236}">
                <a16:creationId xmlns:a16="http://schemas.microsoft.com/office/drawing/2014/main" id="{40FA54C3-FF62-4FBF-881B-49276227DB45}"/>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38</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22693302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3E4CA-6FF1-28CF-9B7C-C1E25224C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DD171-35B5-2196-FF43-47FD7F65A4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FB4ED6-D507-E3DD-CC55-E8B0FFCFC55A}"/>
              </a:ext>
            </a:extLst>
          </p:cNvPr>
          <p:cNvSpPr>
            <a:spLocks noGrp="1"/>
          </p:cNvSpPr>
          <p:nvPr>
            <p:ph type="body" idx="1"/>
          </p:nvPr>
        </p:nvSpPr>
        <p:spPr/>
        <p:txBody>
          <a:bodyPr/>
          <a:lstStyle/>
          <a:p>
            <a:r>
              <a:rPr lang="en-US" sz="1200" b="1" i="0" u="sng" kern="1200" dirty="0">
                <a:solidFill>
                  <a:schemeClr val="tx1"/>
                </a:solidFill>
                <a:effectLst/>
                <a:latin typeface="+mn-lt"/>
                <a:ea typeface="+mn-ea"/>
                <a:cs typeface="+mn-cs"/>
              </a:rPr>
              <a:t>JASON</a:t>
            </a:r>
          </a:p>
          <a:p>
            <a:r>
              <a:rPr lang="en-US" sz="1200" b="0" i="0" kern="1200" dirty="0">
                <a:solidFill>
                  <a:schemeClr val="tx1"/>
                </a:solidFill>
                <a:effectLst/>
                <a:latin typeface="+mn-lt"/>
                <a:ea typeface="+mn-ea"/>
                <a:cs typeface="+mn-cs"/>
              </a:rPr>
              <a:t>Intersection buffer treatments can be applied at rural, high-speed intersections with side-street stop control. They narrow the mainline approach intersections by adding a striped buffer area that includes centerline rumble strips. This narrowing is intended to encourage drivers to reduce speed as they approach the intersection. The striped buffer area also enhances separation between opposing traffic and increases the visibility of the intersection.  Following installations in Minnesota, fatal and injury collisions decreased by 22%.</a:t>
            </a:r>
            <a:endParaRPr lang="en-US" sz="1200" b="0" i="0" u="none" strike="noStrike" kern="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441F76CE-ED89-1DCE-BB36-2A5229AD39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8E5B69-DA2E-48A9-94F0-5AA60DCD46D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56387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29142-85A1-7405-782E-F1C8C198C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D0E27-4332-E7C0-311B-62BE735122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CB8027-8075-6AA2-AE6F-DB186BABDD18}"/>
              </a:ext>
            </a:extLst>
          </p:cNvPr>
          <p:cNvSpPr>
            <a:spLocks noGrp="1"/>
          </p:cNvSpPr>
          <p:nvPr>
            <p:ph type="body" idx="1"/>
          </p:nvPr>
        </p:nvSpPr>
        <p:spPr/>
        <p:txBody>
          <a:bodyPr/>
          <a:lstStyle/>
          <a:p>
            <a:r>
              <a:rPr lang="en-US" sz="700" b="1" u="sng" dirty="0"/>
              <a:t>JASON</a:t>
            </a:r>
          </a:p>
          <a:p>
            <a:r>
              <a:rPr lang="en-US" sz="700" dirty="0"/>
              <a:t>Speed Reduction Markings, or optical speed bars (OSBs), are white transverse pavement markings placed on both sides of a lane perpendicular to the centerline, edge line, or lane line with the goal of reducing vehicle operating speeds. The distance between successive bars is reduced progressively to give motorists the impression that their speed is increasing. </a:t>
            </a:r>
            <a:endParaRPr lang="en-US" b="1" dirty="0"/>
          </a:p>
        </p:txBody>
      </p:sp>
      <p:sp>
        <p:nvSpPr>
          <p:cNvPr id="4" name="Slide Number Placeholder 3">
            <a:extLst>
              <a:ext uri="{FF2B5EF4-FFF2-40B4-BE49-F238E27FC236}">
                <a16:creationId xmlns:a16="http://schemas.microsoft.com/office/drawing/2014/main" id="{45D92FD2-3A5F-5707-CA9C-84A328DB7BF8}"/>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40</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9460357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A4ED0-E849-441C-D76B-49FA1BC89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9F22F-10E5-C19F-B1F8-FFD468BF9A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2027185-EC0B-AD74-4EB7-4EA319B31A12}"/>
              </a:ext>
            </a:extLst>
          </p:cNvPr>
          <p:cNvSpPr>
            <a:spLocks noGrp="1"/>
          </p:cNvSpPr>
          <p:nvPr>
            <p:ph type="body" idx="1"/>
          </p:nvPr>
        </p:nvSpPr>
        <p:spPr/>
        <p:txBody>
          <a:bodyPr/>
          <a:lstStyle/>
          <a:p>
            <a:r>
              <a:rPr lang="en-US" sz="700" b="1" u="sng" dirty="0"/>
              <a:t>JASON</a:t>
            </a:r>
          </a:p>
          <a:p>
            <a:r>
              <a:rPr lang="en-US" sz="700" dirty="0"/>
              <a:t>Transverse rumble strips are placed in travel lanes perpendicular to the direction of travel. The noise tires make when they contact the rumbles alert motorists to slow down. They are typically located on approaches to intersections, horizontal curves, work zones, and the ends of freeways. </a:t>
            </a:r>
          </a:p>
        </p:txBody>
      </p:sp>
      <p:sp>
        <p:nvSpPr>
          <p:cNvPr id="4" name="Slide Number Placeholder 3">
            <a:extLst>
              <a:ext uri="{FF2B5EF4-FFF2-40B4-BE49-F238E27FC236}">
                <a16:creationId xmlns:a16="http://schemas.microsoft.com/office/drawing/2014/main" id="{87C4C38D-8160-6E57-BE20-2BF0AD3E4F56}"/>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41</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4600160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F0838-D2D8-4410-5068-9D3BA333F9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0C4E3-9715-2458-D244-41C564E91EF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D57AC0-7FC3-8D92-9BC1-DBB74B32E18D}"/>
              </a:ext>
            </a:extLst>
          </p:cNvPr>
          <p:cNvSpPr>
            <a:spLocks noGrp="1"/>
          </p:cNvSpPr>
          <p:nvPr>
            <p:ph type="body" idx="1"/>
          </p:nvPr>
        </p:nvSpPr>
        <p:spPr/>
        <p:txBody>
          <a:bodyPr/>
          <a:lstStyle/>
          <a:p>
            <a:r>
              <a:rPr lang="en-US" sz="700" b="1" u="sng" dirty="0"/>
              <a:t>JASON</a:t>
            </a:r>
          </a:p>
          <a:p>
            <a:r>
              <a:rPr lang="en-US" sz="700" dirty="0"/>
              <a:t>Conventional traffic calming techniques are not usually applicable for controlling speeds on urban and suburban arterials. Due to the presence of vulnerable road users on these facilities, speed management is important, but enforcement is difficult to accomplish using traditional methods. On corridors with traffic signal systems, case studies show that it is possible to substantially reduce speeding opportunities with little or no impacts to vehicle delays by reducing cycle length and progression speed and dividing the arterial into smaller “coordination zones” (Furth et.al., 2018). </a:t>
            </a:r>
            <a:endParaRPr lang="en-US" b="1" dirty="0"/>
          </a:p>
        </p:txBody>
      </p:sp>
      <p:sp>
        <p:nvSpPr>
          <p:cNvPr id="4" name="Slide Number Placeholder 3">
            <a:extLst>
              <a:ext uri="{FF2B5EF4-FFF2-40B4-BE49-F238E27FC236}">
                <a16:creationId xmlns:a16="http://schemas.microsoft.com/office/drawing/2014/main" id="{CC1C83BC-0853-774A-4C5E-4CC3E6A16E99}"/>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42</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20070208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4EF6E-E7CB-AA62-24E0-F4317D89B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EF9D5-CF95-66AA-4AF9-F82BDF45B5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A8311C-3677-1E8C-9A50-9A4AB0164576}"/>
              </a:ext>
            </a:extLst>
          </p:cNvPr>
          <p:cNvSpPr>
            <a:spLocks noGrp="1"/>
          </p:cNvSpPr>
          <p:nvPr>
            <p:ph type="body" idx="1"/>
          </p:nvPr>
        </p:nvSpPr>
        <p:spPr/>
        <p:txBody>
          <a:bodyPr/>
          <a:lstStyle/>
          <a:p>
            <a:r>
              <a:rPr lang="en-US" sz="700" b="1" u="sng" dirty="0"/>
              <a:t>JASON</a:t>
            </a:r>
          </a:p>
          <a:p>
            <a:r>
              <a:rPr lang="en-US" sz="700" dirty="0"/>
              <a:t>Under ‘Rest-In-Red’ (RIR) traffic signal operation, a traffic signal remains red in all directions until a green phase is triggered by a motorist or pedestrian. It is an effective, low-cost speed management tool under certain circumstances. Long-range detection enables anticipation of vehicles and changes the signal to green before a vehicle needs to significantly decrease its speed. It encourages safer speeds through intersections during late night and early morning hours. </a:t>
            </a:r>
            <a:endParaRPr lang="en-US" b="1" dirty="0"/>
          </a:p>
        </p:txBody>
      </p:sp>
      <p:sp>
        <p:nvSpPr>
          <p:cNvPr id="4" name="Slide Number Placeholder 3">
            <a:extLst>
              <a:ext uri="{FF2B5EF4-FFF2-40B4-BE49-F238E27FC236}">
                <a16:creationId xmlns:a16="http://schemas.microsoft.com/office/drawing/2014/main" id="{19F59C47-081D-1E6A-08A1-7102DD7F89EF}"/>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43</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27121166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867C6-424B-C9A7-AA91-549552950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9E9DA-BBDC-D263-4A51-4D57647BE5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5514793-B3A2-70E4-F4B7-0D21D6CFFE71}"/>
              </a:ext>
            </a:extLst>
          </p:cNvPr>
          <p:cNvSpPr>
            <a:spLocks noGrp="1"/>
          </p:cNvSpPr>
          <p:nvPr>
            <p:ph type="body" idx="1"/>
          </p:nvPr>
        </p:nvSpPr>
        <p:spPr/>
        <p:txBody>
          <a:bodyPr/>
          <a:lstStyle/>
          <a:p>
            <a:r>
              <a:rPr lang="en-US" sz="700" b="1" u="sng" dirty="0"/>
              <a:t>JASON</a:t>
            </a:r>
          </a:p>
          <a:p>
            <a:r>
              <a:rPr lang="en-US" sz="700" dirty="0"/>
              <a:t>A sequential dynamic curve warning system (SDCWS) consists of a series of solar-powered LED chevron signs installed along a curve. Signs flash in sequence when a radar or another detection device detects approaching vehicles, alerting drivers to reduce their speeds as they navigate the curve. They can replace existing chevrons and are beneficial in low-visibility conditions. </a:t>
            </a:r>
            <a:endParaRPr lang="en-US" b="1" dirty="0"/>
          </a:p>
        </p:txBody>
      </p:sp>
      <p:sp>
        <p:nvSpPr>
          <p:cNvPr id="4" name="Slide Number Placeholder 3">
            <a:extLst>
              <a:ext uri="{FF2B5EF4-FFF2-40B4-BE49-F238E27FC236}">
                <a16:creationId xmlns:a16="http://schemas.microsoft.com/office/drawing/2014/main" id="{09C32196-B814-58D0-4E81-615245090469}"/>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44</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27037051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C77D3-08C6-2752-5FCE-CD5C7CBA7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2DBDD-189C-AFDE-7119-2DD88AB122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20BA0E7-3FEB-B3AE-3B2A-CDE9FEE4EC56}"/>
              </a:ext>
            </a:extLst>
          </p:cNvPr>
          <p:cNvSpPr>
            <a:spLocks noGrp="1"/>
          </p:cNvSpPr>
          <p:nvPr>
            <p:ph type="body" idx="1"/>
          </p:nvPr>
        </p:nvSpPr>
        <p:spPr/>
        <p:txBody>
          <a:bodyPr/>
          <a:lstStyle/>
          <a:p>
            <a:r>
              <a:rPr lang="en-US" sz="700" b="1" u="sng" dirty="0"/>
              <a:t>MIKE</a:t>
            </a:r>
          </a:p>
          <a:p>
            <a:r>
              <a:rPr lang="en-US" sz="700" dirty="0"/>
              <a:t>High friction surface treatments (HFSTs) consist of high-quality aggregate bonded to pavement using a polymer binder. They restore and/or maintain pavement friction in areas with high crash rates or which are at risk for high crash rates. HFST applications can reduce crashes, injuries, and fatalities associated with friction demand issues, such as: </a:t>
            </a:r>
          </a:p>
          <a:p>
            <a:r>
              <a:rPr lang="en-US" sz="700" dirty="0"/>
              <a:t>•Reduced pavement friction during wet conditions, and/or</a:t>
            </a:r>
          </a:p>
          <a:p>
            <a:r>
              <a:rPr lang="en-US" sz="700" dirty="0"/>
              <a:t>•High friction demand due to vehicle speed and/or roadway geometrics.</a:t>
            </a:r>
          </a:p>
          <a:p>
            <a:endParaRPr lang="en-US" sz="700" dirty="0"/>
          </a:p>
          <a:p>
            <a:r>
              <a:rPr lang="en-US" sz="700" dirty="0"/>
              <a:t>HFSTs can lower wet weather crashes up to 83 percent and total crashes up to 57 percent. Other friction treatments may also be considered. </a:t>
            </a:r>
            <a:endParaRPr lang="en-US" b="1" dirty="0"/>
          </a:p>
        </p:txBody>
      </p:sp>
      <p:sp>
        <p:nvSpPr>
          <p:cNvPr id="4" name="Slide Number Placeholder 3">
            <a:extLst>
              <a:ext uri="{FF2B5EF4-FFF2-40B4-BE49-F238E27FC236}">
                <a16:creationId xmlns:a16="http://schemas.microsoft.com/office/drawing/2014/main" id="{20D8B378-8551-E1BB-65E8-B783225A7EE9}"/>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45</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7778452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CAC0E-E84C-2D97-1333-38554FE5C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CB64C6-D12B-3543-8684-F7E2005F15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3CDE00-69A8-8E62-C49D-9476ABE193B5}"/>
              </a:ext>
            </a:extLst>
          </p:cNvPr>
          <p:cNvSpPr>
            <a:spLocks noGrp="1"/>
          </p:cNvSpPr>
          <p:nvPr>
            <p:ph type="body" idx="1"/>
          </p:nvPr>
        </p:nvSpPr>
        <p:spPr/>
        <p:txBody>
          <a:bodyPr/>
          <a:lstStyle/>
          <a:p>
            <a:r>
              <a:rPr lang="en-US" sz="700" b="1" u="sng" dirty="0"/>
              <a:t>MIKE</a:t>
            </a:r>
          </a:p>
          <a:p>
            <a:pPr marL="97829" indent="-97829">
              <a:buFont typeface="Arial" panose="020B0604020202020204" pitchFamily="34" charset="0"/>
              <a:buChar char="•"/>
            </a:pPr>
            <a:r>
              <a:rPr lang="en-US" sz="700" dirty="0"/>
              <a:t>Centerline buffer areas establish additional space between centerline markings, increasing separation between opposing traffic on undivided roadways. Rumble stripes along the buffer edges alert drivers, while the buffer itself provides space for an errant vehicle to recover, helping reduce head-on crashes. </a:t>
            </a:r>
            <a:endParaRPr lang="en-US" b="1" dirty="0"/>
          </a:p>
        </p:txBody>
      </p:sp>
      <p:sp>
        <p:nvSpPr>
          <p:cNvPr id="4" name="Slide Number Placeholder 3">
            <a:extLst>
              <a:ext uri="{FF2B5EF4-FFF2-40B4-BE49-F238E27FC236}">
                <a16:creationId xmlns:a16="http://schemas.microsoft.com/office/drawing/2014/main" id="{42AD997A-D3EE-6F78-3DB6-C210FE16085C}"/>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46</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1253146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E7F8B-8D42-081B-433B-6F15FFF9E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60F8E-5F48-76D2-1E21-3867BDE152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BD9AFB-A5D5-CC5C-5A4C-56FAD31C46EF}"/>
              </a:ext>
            </a:extLst>
          </p:cNvPr>
          <p:cNvSpPr>
            <a:spLocks noGrp="1"/>
          </p:cNvSpPr>
          <p:nvPr>
            <p:ph type="body" idx="1"/>
          </p:nvPr>
        </p:nvSpPr>
        <p:spPr/>
        <p:txBody>
          <a:bodyPr/>
          <a:lstStyle/>
          <a:p>
            <a:r>
              <a:rPr lang="en-US" sz="700" b="1" u="sng" dirty="0"/>
              <a:t>MIKE</a:t>
            </a:r>
            <a:r>
              <a:rPr lang="en-US" sz="700" dirty="0"/>
              <a:t> </a:t>
            </a:r>
          </a:p>
          <a:p>
            <a:r>
              <a:rPr lang="en-US" sz="700" dirty="0"/>
              <a:t>Median barriers separate opposing traffic and reduce head-on crashes. In the U.S., median barriers on undivided roadways are uncommon; however, other countries (e.g., Sweden) have used them with positive results. Examples include cable barrier and double-faced guardrail. Some State DOTs in the U.S. are piloting cable barrier in narrow medians. </a:t>
            </a:r>
          </a:p>
        </p:txBody>
      </p:sp>
      <p:sp>
        <p:nvSpPr>
          <p:cNvPr id="4" name="Slide Number Placeholder 3">
            <a:extLst>
              <a:ext uri="{FF2B5EF4-FFF2-40B4-BE49-F238E27FC236}">
                <a16:creationId xmlns:a16="http://schemas.microsoft.com/office/drawing/2014/main" id="{603DD0AF-40BF-0515-3E20-CD15359A5F2C}"/>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47</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629377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12D10-C858-80B6-2B47-D3DF35FD6B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6483E-0FD3-9612-0A39-B0A4549F8F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72EA33-543B-2C0A-0B58-89934F9155B4}"/>
              </a:ext>
            </a:extLst>
          </p:cNvPr>
          <p:cNvSpPr>
            <a:spLocks noGrp="1"/>
          </p:cNvSpPr>
          <p:nvPr>
            <p:ph type="body" idx="1"/>
          </p:nvPr>
        </p:nvSpPr>
        <p:spPr/>
        <p:txBody>
          <a:bodyPr/>
          <a:lstStyle/>
          <a:p>
            <a:r>
              <a:rPr lang="en-US" sz="700" b="1" u="sng" dirty="0"/>
              <a:t>MIKE</a:t>
            </a:r>
          </a:p>
          <a:p>
            <a:pPr marL="97829" indent="-97829">
              <a:buFont typeface="Arial" panose="020B0604020202020204" pitchFamily="34" charset="0"/>
              <a:buChar char="•"/>
            </a:pPr>
            <a:r>
              <a:rPr lang="en-US" sz="700" dirty="0"/>
              <a:t>Cable barriers are flexible barriers made from steel cables mounted on weak steel posts that mitigate the severity of roadway departure collisions. They capture or redirect errant vehicles and reduce the amount of kinetic energy absorbed by vehicles and their occupants. </a:t>
            </a:r>
            <a:endParaRPr lang="en-US" b="1" dirty="0"/>
          </a:p>
        </p:txBody>
      </p:sp>
      <p:sp>
        <p:nvSpPr>
          <p:cNvPr id="4" name="Slide Number Placeholder 3">
            <a:extLst>
              <a:ext uri="{FF2B5EF4-FFF2-40B4-BE49-F238E27FC236}">
                <a16:creationId xmlns:a16="http://schemas.microsoft.com/office/drawing/2014/main" id="{36B55193-8F53-C6FF-E80E-C891850EB6CB}"/>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48</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2028810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D2078-B982-1BEF-E536-500C514DE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07C6C-48EE-5125-4013-A223238712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EFC3F4-B926-1892-80AB-6337D9E1B38A}"/>
              </a:ext>
            </a:extLst>
          </p:cNvPr>
          <p:cNvSpPr>
            <a:spLocks noGrp="1"/>
          </p:cNvSpPr>
          <p:nvPr>
            <p:ph type="body" idx="1"/>
          </p:nvPr>
        </p:nvSpPr>
        <p:spPr/>
        <p:txBody>
          <a:bodyPr/>
          <a:lstStyle/>
          <a:p>
            <a:r>
              <a:rPr lang="en-US" sz="700" b="1" u="sng" dirty="0"/>
              <a:t>MIKE</a:t>
            </a:r>
          </a:p>
          <a:p>
            <a:r>
              <a:rPr lang="en-US" sz="700" dirty="0"/>
              <a:t>When it is not feasible to remove or relocate a roadside obstacle, it may be shielded by a longitudinal traffic barrier or crash cushion. A roadside barrier redirects or contains errant vehicles, improving safety by preventing more severe outcomes. Barrier examples include guardrail, cable rail, and concrete barriers. </a:t>
            </a:r>
          </a:p>
          <a:p>
            <a:endParaRPr lang="en-US" sz="700" dirty="0"/>
          </a:p>
          <a:p>
            <a:r>
              <a:rPr lang="en-US" sz="700" dirty="0"/>
              <a:t>Barrier end treatments (e.g., anchorages, terminals, crash cushions) are essential components that safely absorb or redirect vehicle impacts at the ends of barriers. Proper end treatment selection and installation are critical, as untreated barrier ends can pose severe hazards. </a:t>
            </a:r>
          </a:p>
          <a:p>
            <a:endParaRPr lang="en-US" sz="700" dirty="0"/>
          </a:p>
          <a:p>
            <a:r>
              <a:rPr lang="en-US" sz="700" dirty="0"/>
              <a:t>The Crash Modification Factor (CMF) Clearinghouse contains several CMFs for adding new guardrail along embankments. Guardrail installations can reduce run-off-road injury crashes by up to 47% and fatal crashes up to 44%. </a:t>
            </a:r>
          </a:p>
        </p:txBody>
      </p:sp>
      <p:sp>
        <p:nvSpPr>
          <p:cNvPr id="4" name="Slide Number Placeholder 3">
            <a:extLst>
              <a:ext uri="{FF2B5EF4-FFF2-40B4-BE49-F238E27FC236}">
                <a16:creationId xmlns:a16="http://schemas.microsoft.com/office/drawing/2014/main" id="{1F2B4EFE-14B7-591D-BE0A-4E24CE4EEABC}"/>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49</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957223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7DFCD-DA50-2044-6D5C-B78BDA515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6D121-2EF6-3E90-0879-3C1AAA985B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D21561-20B6-5D17-9500-9BFA28F1DA58}"/>
              </a:ext>
            </a:extLst>
          </p:cNvPr>
          <p:cNvSpPr>
            <a:spLocks noGrp="1"/>
          </p:cNvSpPr>
          <p:nvPr>
            <p:ph type="body" idx="1"/>
          </p:nvPr>
        </p:nvSpPr>
        <p:spPr/>
        <p:txBody>
          <a:bodyPr/>
          <a:lstStyle/>
          <a:p>
            <a:r>
              <a:rPr lang="en-US" sz="700" b="1" u="sng" dirty="0"/>
              <a:t>MIKE</a:t>
            </a:r>
          </a:p>
          <a:p>
            <a:r>
              <a:rPr lang="en-US" sz="700" dirty="0"/>
              <a:t>Superelevation promotes motorist comfort as they accelerate a vehicle through a curve. It works with friction between the tires and pavement to assist vehicles in maneuvering through curves. Superelevation may be inadequate due to design errors, lost over time due to settling, pavement overlays, or mistakes made during the original construction. Curves with inadequate superelevation may increase crash risk. Safety can be enhanced when the superelevation is improved or restored along curves where the actual superelevation is below optimal levels. </a:t>
            </a:r>
          </a:p>
        </p:txBody>
      </p:sp>
      <p:sp>
        <p:nvSpPr>
          <p:cNvPr id="4" name="Slide Number Placeholder 3">
            <a:extLst>
              <a:ext uri="{FF2B5EF4-FFF2-40B4-BE49-F238E27FC236}">
                <a16:creationId xmlns:a16="http://schemas.microsoft.com/office/drawing/2014/main" id="{D9CAC8A4-E504-8493-2ABD-915EF820F9D2}"/>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50</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5989471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194B9-9E46-B6F4-F52B-0534582160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6EE34-E06B-DBEF-426E-04FAC4A5CF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7E1D207-B04B-792B-68C0-0D30B7A5F94A}"/>
              </a:ext>
            </a:extLst>
          </p:cNvPr>
          <p:cNvSpPr>
            <a:spLocks noGrp="1"/>
          </p:cNvSpPr>
          <p:nvPr>
            <p:ph type="body" idx="1"/>
          </p:nvPr>
        </p:nvSpPr>
        <p:spPr/>
        <p:txBody>
          <a:bodyPr/>
          <a:lstStyle/>
          <a:p>
            <a:r>
              <a:rPr lang="en-US" sz="700" b="1" u="sng" dirty="0"/>
              <a:t>MIKE</a:t>
            </a:r>
          </a:p>
          <a:p>
            <a:r>
              <a:rPr lang="en-US" sz="700" dirty="0"/>
              <a:t>Roadway departure crashes frequently occur on horizontal curves, which are significantly overrepresented in crash statistics. The presence of shoulders—whether paved or unpaved—plays a major role in a driver’s ability to recover control after leaving the traveled way.  While it may not always be feasible to widen highways for continuous shoulders, adding shoulder width at critical locations—such as curves, where roadway departures are more likely—can be beneficial. </a:t>
            </a:r>
            <a:endParaRPr lang="en-US" b="1" dirty="0"/>
          </a:p>
        </p:txBody>
      </p:sp>
      <p:sp>
        <p:nvSpPr>
          <p:cNvPr id="4" name="Slide Number Placeholder 3">
            <a:extLst>
              <a:ext uri="{FF2B5EF4-FFF2-40B4-BE49-F238E27FC236}">
                <a16:creationId xmlns:a16="http://schemas.microsoft.com/office/drawing/2014/main" id="{A5C24BD9-CE4F-E9D1-4FF8-08272ED584A6}"/>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51</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0646509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8A3EE-BDA2-DBF2-F5F6-4D7A1EFC6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F163A-D4F1-468B-E032-757909074A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CFB5440-7686-1F35-35A3-0F3A5B4BC041}"/>
              </a:ext>
            </a:extLst>
          </p:cNvPr>
          <p:cNvSpPr>
            <a:spLocks noGrp="1"/>
          </p:cNvSpPr>
          <p:nvPr>
            <p:ph type="body" idx="1"/>
          </p:nvPr>
        </p:nvSpPr>
        <p:spPr/>
        <p:txBody>
          <a:bodyPr/>
          <a:lstStyle/>
          <a:p>
            <a:r>
              <a:rPr lang="en-US" sz="700" b="1" u="sng" dirty="0"/>
              <a:t>JASON</a:t>
            </a:r>
          </a:p>
          <a:p>
            <a:pPr marL="97829" indent="-97829">
              <a:buFont typeface="Arial" panose="020B0604020202020204" pitchFamily="34" charset="0"/>
              <a:buChar char="•"/>
            </a:pPr>
            <a:r>
              <a:rPr lang="en-US" sz="700" dirty="0"/>
              <a:t>Longitudinal pavement markings (e.g., edge lines, lane lines and center lines) typically discontinue in areas such as intersections and large, commercial entrances. Offset, skewed, complex, or multi-leg intersections, on curved roadways, may create “visual traps” and cause driver confusion. Multiple or offset left-turn lanes may also benefit from dotted lane line extensions to guide drivers as they complete their turn. Dotted lane line extensions can be used to better delineate the intended vehicle path through intersections. </a:t>
            </a:r>
            <a:endParaRPr lang="en-US" b="1" dirty="0"/>
          </a:p>
        </p:txBody>
      </p:sp>
      <p:sp>
        <p:nvSpPr>
          <p:cNvPr id="4" name="Slide Number Placeholder 3">
            <a:extLst>
              <a:ext uri="{FF2B5EF4-FFF2-40B4-BE49-F238E27FC236}">
                <a16:creationId xmlns:a16="http://schemas.microsoft.com/office/drawing/2014/main" id="{7D02D336-140F-8EC6-EED8-8142C76AFC4C}"/>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52</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3742843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85E84-3D81-B191-BD28-1C818398FC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6AB11-786D-4824-384E-D997089F84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1C9E0A8-81B7-821E-BA20-35EE24A2EC7C}"/>
              </a:ext>
            </a:extLst>
          </p:cNvPr>
          <p:cNvSpPr>
            <a:spLocks noGrp="1"/>
          </p:cNvSpPr>
          <p:nvPr>
            <p:ph type="body" idx="1"/>
          </p:nvPr>
        </p:nvSpPr>
        <p:spPr/>
        <p:txBody>
          <a:bodyPr/>
          <a:lstStyle/>
          <a:p>
            <a:r>
              <a:rPr lang="en-US" sz="700" b="1" u="sng" dirty="0"/>
              <a:t>JASON</a:t>
            </a:r>
          </a:p>
          <a:p>
            <a:pPr marL="97829" indent="-97829">
              <a:buFont typeface="Arial" panose="020B0604020202020204" pitchFamily="34" charset="0"/>
              <a:buChar char="•"/>
            </a:pPr>
            <a:r>
              <a:rPr lang="en-US" sz="700" dirty="0"/>
              <a:t>Regulatory, warning, or guidance messages provided by signs may also be placed in the lane using elongated pavement markings. Messages such as the posted speed limit or </a:t>
            </a:r>
            <a:r>
              <a:rPr lang="en-US" sz="700" i="1" dirty="0"/>
              <a:t>Stop Ahead </a:t>
            </a:r>
            <a:r>
              <a:rPr lang="en-US" sz="700" dirty="0"/>
              <a:t>or </a:t>
            </a:r>
            <a:r>
              <a:rPr lang="en-US" sz="700" i="1" dirty="0"/>
              <a:t>Curve Ahead </a:t>
            </a:r>
            <a:r>
              <a:rPr lang="en-US" sz="700" dirty="0"/>
              <a:t>markings may supplement signs by providing the same information in the driver’s direct line of sight. </a:t>
            </a:r>
            <a:endParaRPr lang="en-US" b="1" dirty="0"/>
          </a:p>
        </p:txBody>
      </p:sp>
      <p:sp>
        <p:nvSpPr>
          <p:cNvPr id="4" name="Slide Number Placeholder 3">
            <a:extLst>
              <a:ext uri="{FF2B5EF4-FFF2-40B4-BE49-F238E27FC236}">
                <a16:creationId xmlns:a16="http://schemas.microsoft.com/office/drawing/2014/main" id="{E33147FE-31BE-21EA-6410-9CF050D11A75}"/>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53</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7298888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074FA-48D9-74E2-B443-EB9122BA0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3D4A7-9A57-CB5B-9120-B85A0C0320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792CCD4-CFCA-E8CE-0019-BAB3C09E6CA3}"/>
              </a:ext>
            </a:extLst>
          </p:cNvPr>
          <p:cNvSpPr>
            <a:spLocks noGrp="1"/>
          </p:cNvSpPr>
          <p:nvPr>
            <p:ph type="body" idx="1"/>
          </p:nvPr>
        </p:nvSpPr>
        <p:spPr/>
        <p:txBody>
          <a:bodyPr/>
          <a:lstStyle/>
          <a:p>
            <a:r>
              <a:rPr lang="en-US" sz="700" b="1" u="sng" dirty="0"/>
              <a:t>JASON</a:t>
            </a:r>
          </a:p>
          <a:p>
            <a:pPr marL="97829" indent="-97829">
              <a:buFont typeface="Arial" panose="020B0604020202020204" pitchFamily="34" charset="0"/>
              <a:buChar char="•"/>
            </a:pPr>
            <a:r>
              <a:rPr lang="en-US" sz="700" dirty="0"/>
              <a:t>Back-in angle, or reverse angle, parking requires motorists to reverse their vehicle into an angled parking space instead of pulling forward into it. With the front of their vehicle facing the street, a motorist has improved sight distance when leaving a parking space. This type of parking also allows for rear loading at curbs instead of along travel lanes. Additionally, passengers are channeled toward the curb instead of the street. </a:t>
            </a:r>
            <a:endParaRPr lang="en-US" b="1" dirty="0"/>
          </a:p>
        </p:txBody>
      </p:sp>
      <p:sp>
        <p:nvSpPr>
          <p:cNvPr id="4" name="Slide Number Placeholder 3">
            <a:extLst>
              <a:ext uri="{FF2B5EF4-FFF2-40B4-BE49-F238E27FC236}">
                <a16:creationId xmlns:a16="http://schemas.microsoft.com/office/drawing/2014/main" id="{38B1D150-45F1-A944-B85C-636C519469A7}"/>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54</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3833474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0EAB1-C2CA-B368-6829-299051C796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FB51E-5511-DFDB-C4B9-96F1F8D3A1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8690FA7-3DE3-E61C-C895-FA9962CF2B21}"/>
              </a:ext>
            </a:extLst>
          </p:cNvPr>
          <p:cNvSpPr>
            <a:spLocks noGrp="1"/>
          </p:cNvSpPr>
          <p:nvPr>
            <p:ph type="body" idx="1"/>
          </p:nvPr>
        </p:nvSpPr>
        <p:spPr/>
        <p:txBody>
          <a:bodyPr/>
          <a:lstStyle/>
          <a:p>
            <a:r>
              <a:rPr lang="en-US" sz="700" b="1" u="sng" dirty="0"/>
              <a:t>MIKE</a:t>
            </a:r>
          </a:p>
          <a:p>
            <a:pPr marL="97829" indent="-97829">
              <a:buFont typeface="Arial" panose="020B0604020202020204" pitchFamily="34" charset="0"/>
              <a:buChar char="•"/>
            </a:pPr>
            <a:r>
              <a:rPr lang="en-US" sz="700" dirty="0"/>
              <a:t>All-way stop control (AWSC) is implemented by placing stop signs on each leg of an intersection. It is a quick, cost-effective method for alleviating crash problems at intersections with high-severity impact crashes. North Carolina DOT converted 50 intersections from two-way stop control (TWSC) to AWSC and saw a 77% reduction in fatal and injury crashes at the treated intersections. </a:t>
            </a:r>
            <a:endParaRPr lang="en-US" b="1" dirty="0"/>
          </a:p>
        </p:txBody>
      </p:sp>
      <p:sp>
        <p:nvSpPr>
          <p:cNvPr id="4" name="Slide Number Placeholder 3">
            <a:extLst>
              <a:ext uri="{FF2B5EF4-FFF2-40B4-BE49-F238E27FC236}">
                <a16:creationId xmlns:a16="http://schemas.microsoft.com/office/drawing/2014/main" id="{78F08676-DB2A-3912-86B0-BAD96625FE8B}"/>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55</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4195330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B7369-0627-ABC5-A4CA-99D23E156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96256-10D9-07FC-24A9-C6276C4ACE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8B941A3-C000-A1BA-27E1-FA9C582CB1C4}"/>
              </a:ext>
            </a:extLst>
          </p:cNvPr>
          <p:cNvSpPr>
            <a:spLocks noGrp="1"/>
          </p:cNvSpPr>
          <p:nvPr>
            <p:ph type="body" idx="1"/>
          </p:nvPr>
        </p:nvSpPr>
        <p:spPr/>
        <p:txBody>
          <a:bodyPr/>
          <a:lstStyle/>
          <a:p>
            <a:r>
              <a:rPr lang="en-US" sz="700" b="1" u="sng" dirty="0"/>
              <a:t>MIKE</a:t>
            </a:r>
          </a:p>
          <a:p>
            <a:r>
              <a:rPr lang="en-US" sz="700" dirty="0"/>
              <a:t>The typical geometry and operation of signalized intersections can present several challenges. Sight distance is important for drivers to identify acceptable gaps in opposing traffic. Opposing left-turn lanes are typically aligned directly across from one another and immediately adjacent to the through lanes. Thus, a left-turning vehicle in the left-turn lane can obstruct the view of oncoming vehicles, particularly those in the opposite left-turn lane. For right-turn lanes, this typically involves right-turning vehicles from the major road and vehicles entering the intersection from the minor road. To improve sight distance and safety at intersections, the use of offset turn lanes is recommended. </a:t>
            </a:r>
          </a:p>
        </p:txBody>
      </p:sp>
      <p:sp>
        <p:nvSpPr>
          <p:cNvPr id="4" name="Slide Number Placeholder 3">
            <a:extLst>
              <a:ext uri="{FF2B5EF4-FFF2-40B4-BE49-F238E27FC236}">
                <a16:creationId xmlns:a16="http://schemas.microsoft.com/office/drawing/2014/main" id="{87B5D145-3BD9-6520-7F0D-174AB89967C3}"/>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56</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7590202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6D274-3458-F530-D6F4-014AEE922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0B14B-AC1B-702E-08F5-41DA6A638D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2002843-8A1B-EFFF-7BFE-0E1AF8ACAA76}"/>
              </a:ext>
            </a:extLst>
          </p:cNvPr>
          <p:cNvSpPr>
            <a:spLocks noGrp="1"/>
          </p:cNvSpPr>
          <p:nvPr>
            <p:ph type="body" idx="1"/>
          </p:nvPr>
        </p:nvSpPr>
        <p:spPr/>
        <p:txBody>
          <a:bodyPr/>
          <a:lstStyle/>
          <a:p>
            <a:r>
              <a:rPr lang="en-US" sz="700" b="1" u="sng" dirty="0"/>
              <a:t>MIKE</a:t>
            </a:r>
          </a:p>
          <a:p>
            <a:r>
              <a:rPr lang="en-US" sz="700" dirty="0"/>
              <a:t>Two-way left-turn lanes (TWLTLs) enhance safety and traffic flow at locations with moderate traffic volumes and moderate to high access point densities. They are typically installed when access densities increase to the point where providing exclusive left-turn lanes with sufficient deceleration space and storage length is impractical without establishing conflicts with adjacent access points. On roadways that already have a TWLTL and few or no access points, a non-traversable median in the center lane can discourage motorists from passing in the turn lane. </a:t>
            </a:r>
          </a:p>
        </p:txBody>
      </p:sp>
      <p:sp>
        <p:nvSpPr>
          <p:cNvPr id="4" name="Slide Number Placeholder 3">
            <a:extLst>
              <a:ext uri="{FF2B5EF4-FFF2-40B4-BE49-F238E27FC236}">
                <a16:creationId xmlns:a16="http://schemas.microsoft.com/office/drawing/2014/main" id="{B3655698-9DE4-C1DD-D8EE-B55EA9312A6E}"/>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57</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42707904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AA287-3A94-F745-FFA4-04596D68D4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543E5-9BF0-5676-0151-8EA4EEE8B79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788A1E-2CD9-B39B-9952-F69E929BD158}"/>
              </a:ext>
            </a:extLst>
          </p:cNvPr>
          <p:cNvSpPr>
            <a:spLocks noGrp="1"/>
          </p:cNvSpPr>
          <p:nvPr>
            <p:ph type="body" idx="1"/>
          </p:nvPr>
        </p:nvSpPr>
        <p:spPr/>
        <p:txBody>
          <a:bodyPr/>
          <a:lstStyle/>
          <a:p>
            <a:r>
              <a:rPr lang="en-US" b="1" u="sng" dirty="0"/>
              <a:t>MIKE</a:t>
            </a:r>
          </a:p>
          <a:p>
            <a:pPr marL="97829" indent="-97829">
              <a:buFont typeface="Arial" panose="020B0604020202020204" pitchFamily="34" charset="0"/>
              <a:buChar char="•"/>
            </a:pPr>
            <a:r>
              <a:rPr lang="en-US" dirty="0"/>
              <a:t>Resurfacing projects open the door to reconsidering how to best use the available roadway width.  In many cases, existing striping patterns were established long ago and there may have been significant changes over the years that would lead to updated choices involving such things as the number of through lanes, the need for turn lanes, pedestrian refuge, bicycle facilities, parking, and others.  </a:t>
            </a:r>
          </a:p>
          <a:p>
            <a:pPr marL="97829" indent="-97829">
              <a:buFont typeface="Arial" panose="020B0604020202020204" pitchFamily="34" charset="0"/>
              <a:buChar char="•"/>
            </a:pPr>
            <a:r>
              <a:rPr lang="en-US" dirty="0"/>
              <a:t>Note that this treatment is called </a:t>
            </a:r>
            <a:r>
              <a:rPr lang="en-US" b="1" dirty="0"/>
              <a:t>“roadway reconfiguration” </a:t>
            </a:r>
            <a:r>
              <a:rPr lang="en-US" dirty="0"/>
              <a:t>and not a </a:t>
            </a:r>
            <a:r>
              <a:rPr lang="en-US" b="1" dirty="0"/>
              <a:t>“road diet” </a:t>
            </a:r>
            <a:r>
              <a:rPr lang="en-US" dirty="0"/>
              <a:t>so that it more appropriately describes the project in a positive light.  </a:t>
            </a:r>
            <a:r>
              <a:rPr lang="en-US" b="1" dirty="0"/>
              <a:t>Nobody likes “diets”!!!</a:t>
            </a:r>
          </a:p>
          <a:p>
            <a:pPr marL="97829" indent="-97829">
              <a:buFont typeface="Arial" panose="020B0604020202020204" pitchFamily="34" charset="0"/>
              <a:buChar char="•"/>
            </a:pPr>
            <a:endParaRPr lang="en-US" b="1" dirty="0"/>
          </a:p>
        </p:txBody>
      </p:sp>
      <p:sp>
        <p:nvSpPr>
          <p:cNvPr id="4" name="Slide Number Placeholder 3">
            <a:extLst>
              <a:ext uri="{FF2B5EF4-FFF2-40B4-BE49-F238E27FC236}">
                <a16:creationId xmlns:a16="http://schemas.microsoft.com/office/drawing/2014/main" id="{925CBE9D-1E4D-DA51-C04F-AD0B2070137B}"/>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58</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23668508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2A89B-5058-46C3-28D1-A4E23C7D8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6ADE8A-5B51-BA89-A0AE-2719D7D043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3F18B7-926E-D9CE-B4C0-77FB23F374BE}"/>
              </a:ext>
            </a:extLst>
          </p:cNvPr>
          <p:cNvSpPr>
            <a:spLocks noGrp="1"/>
          </p:cNvSpPr>
          <p:nvPr>
            <p:ph type="body" idx="1"/>
          </p:nvPr>
        </p:nvSpPr>
        <p:spPr/>
        <p:txBody>
          <a:bodyPr/>
          <a:lstStyle/>
          <a:p>
            <a:r>
              <a:rPr lang="en-US" sz="700" b="1" u="sng" dirty="0"/>
              <a:t>MIKE</a:t>
            </a:r>
          </a:p>
          <a:p>
            <a:r>
              <a:rPr lang="en-US" sz="700" dirty="0"/>
              <a:t>Slope flattening reduces the steepness of the roadside and median slopes so that errant motorists are more likely to keep their vehicles stable, regain control, and avoid obstacles. Slopes of 4H:1V or flatter are recoverable (i.e., motorists can retain control of a vehicle by slowing or stopping). Slopes between 3H:1V and 4H:1V are generally considered traversable, but non-recoverable (i.e., the errant vehicle will continue to the bottom of the slope). </a:t>
            </a:r>
          </a:p>
          <a:p>
            <a:endParaRPr lang="en-US" sz="700" dirty="0"/>
          </a:p>
          <a:p>
            <a:r>
              <a:rPr lang="en-US" sz="700" dirty="0" err="1"/>
              <a:t>Foreslopes</a:t>
            </a:r>
            <a:r>
              <a:rPr lang="en-US" sz="700" dirty="0"/>
              <a:t>, or fill slopes, are parallel to the flow of traffic and are negative slopes extending from the roadway shoulder down to the ditch or toe. The backslope is a positive slope that extends upward from the base of the foreslope or toe of the ditch. Transverse slopes are not parallel to the roadway and are usually created by median crossovers, berms, driveways, or intersecting roadways. </a:t>
            </a:r>
          </a:p>
        </p:txBody>
      </p:sp>
      <p:sp>
        <p:nvSpPr>
          <p:cNvPr id="4" name="Slide Number Placeholder 3">
            <a:extLst>
              <a:ext uri="{FF2B5EF4-FFF2-40B4-BE49-F238E27FC236}">
                <a16:creationId xmlns:a16="http://schemas.microsoft.com/office/drawing/2014/main" id="{3780B6F8-746E-3B8A-9724-7AFA2CD96C9B}"/>
              </a:ext>
            </a:extLst>
          </p:cNvPr>
          <p:cNvSpPr>
            <a:spLocks noGrp="1"/>
          </p:cNvSpPr>
          <p:nvPr>
            <p:ph type="sldNum" sz="quarter" idx="5"/>
          </p:nvPr>
        </p:nvSpPr>
        <p:spPr/>
        <p:txBody>
          <a:bodyPr/>
          <a:lstStyle/>
          <a:p>
            <a:pPr defTabSz="521757" eaLnBrk="1" fontAlgn="auto" hangingPunct="1">
              <a:spcBef>
                <a:spcPts val="0"/>
              </a:spcBef>
              <a:spcAft>
                <a:spcPts val="0"/>
              </a:spcAft>
              <a:defRPr/>
            </a:pPr>
            <a:fld id="{B98E5B69-DA2E-48A9-94F0-5AA60DCD46D5}" type="slidenum">
              <a:rPr lang="en-US">
                <a:solidFill>
                  <a:prstClr val="black"/>
                </a:solidFill>
                <a:latin typeface="Aptos" panose="02110004020202020204"/>
              </a:rPr>
              <a:pPr defTabSz="521757" eaLnBrk="1" fontAlgn="auto" hangingPunct="1">
                <a:spcBef>
                  <a:spcPts val="0"/>
                </a:spcBef>
                <a:spcAft>
                  <a:spcPts val="0"/>
                </a:spcAft>
                <a:defRPr/>
              </a:pPr>
              <a:t>59</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891267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9/3/2026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9/3/2026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9/3/2026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9/3/2026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9/3/2026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6DC4D-EEC3-5951-3BF2-13D797C0C94A}"/>
              </a:ext>
            </a:extLst>
          </p:cNvPr>
          <p:cNvSpPr>
            <a:spLocks noGrp="1"/>
          </p:cNvSpPr>
          <p:nvPr>
            <p:ph type="ctrTitle"/>
          </p:nvPr>
        </p:nvSpPr>
        <p:spPr>
          <a:xfrm>
            <a:off x="2286000" y="2494956"/>
            <a:ext cx="13716000" cy="2769989"/>
          </a:xfrm>
          <a:prstGeom prst="rect">
            <a:avLst/>
          </a:prstGeo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50A90462-EF0A-5EB1-CC9E-DC232E139E15}"/>
              </a:ext>
            </a:extLst>
          </p:cNvPr>
          <p:cNvSpPr>
            <a:spLocks noGrp="1"/>
          </p:cNvSpPr>
          <p:nvPr>
            <p:ph type="subTitle" idx="1"/>
          </p:nvPr>
        </p:nvSpPr>
        <p:spPr>
          <a:xfrm>
            <a:off x="2286000" y="5403057"/>
            <a:ext cx="13716000" cy="553998"/>
          </a:xfrm>
          <a:prstGeom prst="rect">
            <a:avLst/>
          </a:prstGeo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24CF6312-9A84-455B-0C02-827DD2758CCC}"/>
              </a:ext>
            </a:extLst>
          </p:cNvPr>
          <p:cNvSpPr>
            <a:spLocks noGrp="1"/>
          </p:cNvSpPr>
          <p:nvPr>
            <p:ph type="dt" sz="half" idx="10"/>
          </p:nvPr>
        </p:nvSpPr>
        <p:spPr>
          <a:xfrm>
            <a:off x="1257300" y="9534526"/>
            <a:ext cx="4114800" cy="276999"/>
          </a:xfrm>
          <a:prstGeom prst="rect">
            <a:avLst/>
          </a:prstGeom>
        </p:spPr>
        <p:txBody>
          <a:bodyPr/>
          <a:lstStyle/>
          <a:p>
            <a:fld id="{EDE16505-5D48-4DAC-A062-4C566C7A7439}" type="datetimeFigureOut">
              <a:rPr lang="en-US" smtClean="0"/>
              <a:t>9/3/2026</a:t>
            </a:fld>
            <a:endParaRPr lang="en-US" dirty="0"/>
          </a:p>
        </p:txBody>
      </p:sp>
      <p:sp>
        <p:nvSpPr>
          <p:cNvPr id="5" name="Footer Placeholder 4">
            <a:extLst>
              <a:ext uri="{FF2B5EF4-FFF2-40B4-BE49-F238E27FC236}">
                <a16:creationId xmlns:a16="http://schemas.microsoft.com/office/drawing/2014/main" id="{9532B924-B4AB-7D44-FF49-258E8BCF2AE3}"/>
              </a:ext>
            </a:extLst>
          </p:cNvPr>
          <p:cNvSpPr>
            <a:spLocks noGrp="1"/>
          </p:cNvSpPr>
          <p:nvPr>
            <p:ph type="ftr" sz="quarter" idx="11"/>
          </p:nvPr>
        </p:nvSpPr>
        <p:spPr>
          <a:xfrm>
            <a:off x="6057900" y="9534526"/>
            <a:ext cx="6172200" cy="276999"/>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7F25DA28-1518-0DD5-F133-1AA18D019A3F}"/>
              </a:ext>
            </a:extLst>
          </p:cNvPr>
          <p:cNvSpPr>
            <a:spLocks noGrp="1"/>
          </p:cNvSpPr>
          <p:nvPr>
            <p:ph type="sldNum" sz="quarter" idx="12"/>
          </p:nvPr>
        </p:nvSpPr>
        <p:spPr>
          <a:xfrm>
            <a:off x="12915900" y="9534526"/>
            <a:ext cx="4114800" cy="276999"/>
          </a:xfrm>
          <a:prstGeom prst="rect">
            <a:avLst/>
          </a:prstGeom>
        </p:spPr>
        <p:txBody>
          <a:bodyPr/>
          <a:lstStyle/>
          <a:p>
            <a:fld id="{BF6E19B8-5DFA-459A-83AF-496F7B0F1ADC}" type="slidenum">
              <a:rPr lang="en-US" smtClean="0"/>
              <a:t>‹#›</a:t>
            </a:fld>
            <a:endParaRPr lang="en-US" dirty="0"/>
          </a:p>
        </p:txBody>
      </p:sp>
    </p:spTree>
    <p:extLst>
      <p:ext uri="{BB962C8B-B14F-4D97-AF65-F5344CB8AC3E}">
        <p14:creationId xmlns:p14="http://schemas.microsoft.com/office/powerpoint/2010/main" val="38069631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9/3/2026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g"/><Relationship Id="rId7"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9.emf"/><Relationship Id="rId4" Type="http://schemas.openxmlformats.org/officeDocument/2006/relationships/image" Target="../media/image38.emf"/></Relationships>
</file>

<file path=ppt/slides/_rels/slide2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emf"/></Relationships>
</file>

<file path=ppt/slides/_rels/slide2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emf"/></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47.emf"/><Relationship Id="rId4" Type="http://schemas.openxmlformats.org/officeDocument/2006/relationships/image" Target="../media/image46.emf"/></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52.emf"/><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55.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57.emf"/><Relationship Id="rId4" Type="http://schemas.openxmlformats.org/officeDocument/2006/relationships/image" Target="../media/image56.emf"/></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emf"/></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emf"/></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5.emf"/></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68.emf"/><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73.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image" Target="../media/image75.png"/><Relationship Id="rId4" Type="http://schemas.openxmlformats.org/officeDocument/2006/relationships/image" Target="../media/image74.png"/></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78.emf"/><Relationship Id="rId4" Type="http://schemas.openxmlformats.org/officeDocument/2006/relationships/image" Target="../media/image77.emf"/></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80.emf"/><Relationship Id="rId4" Type="http://schemas.openxmlformats.org/officeDocument/2006/relationships/image" Target="../media/image79.emf"/></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39.xml.rels><?xml version="1.0" encoding="UTF-8" standalone="yes"?>
<Relationships xmlns="http://schemas.openxmlformats.org/package/2006/relationships"><Relationship Id="rId3" Type="http://schemas.openxmlformats.org/officeDocument/2006/relationships/image" Target="../media/image82.svg"/><Relationship Id="rId7" Type="http://schemas.openxmlformats.org/officeDocument/2006/relationships/image" Target="../media/image85.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87.emf"/><Relationship Id="rId4" Type="http://schemas.openxmlformats.org/officeDocument/2006/relationships/image" Target="../media/image86.emf"/></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89.emf"/><Relationship Id="rId4" Type="http://schemas.openxmlformats.org/officeDocument/2006/relationships/image" Target="../media/image88.emf"/></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91.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92.emf"/></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94.png"/></Relationships>
</file>

<file path=ppt/slides/_rels/slide4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97.emf"/><Relationship Id="rId4" Type="http://schemas.openxmlformats.org/officeDocument/2006/relationships/image" Target="../media/image96.emf"/></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emf"/></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101.emf"/></Relationships>
</file>

<file path=ppt/slides/_rels/slide48.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image" Target="../media/image76.png"/><Relationship Id="rId4" Type="http://schemas.openxmlformats.org/officeDocument/2006/relationships/image" Target="../media/image103.emf"/></Relationships>
</file>

<file path=ppt/slides/_rels/slide4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image" Target="../media/image106.emf"/><Relationship Id="rId4" Type="http://schemas.openxmlformats.org/officeDocument/2006/relationships/image" Target="../media/image105.emf"/></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8.xml"/><Relationship Id="rId1" Type="http://schemas.openxmlformats.org/officeDocument/2006/relationships/slideLayout" Target="../slideLayouts/slideLayout6.xml"/><Relationship Id="rId5" Type="http://schemas.openxmlformats.org/officeDocument/2006/relationships/image" Target="../media/image108.emf"/><Relationship Id="rId4" Type="http://schemas.openxmlformats.org/officeDocument/2006/relationships/image" Target="../media/image107.emf"/></Relationships>
</file>

<file path=ppt/slides/_rels/slide51.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76.png"/><Relationship Id="rId4" Type="http://schemas.openxmlformats.org/officeDocument/2006/relationships/image" Target="../media/image110.emf"/></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media/image112.emf"/><Relationship Id="rId4" Type="http://schemas.openxmlformats.org/officeDocument/2006/relationships/image" Target="../media/image111.emf"/></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113.emf"/></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image" Target="../media/image114.emf"/></Relationships>
</file>

<file path=ppt/slides/_rels/slide55.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image" Target="../media/image117.emf"/><Relationship Id="rId4" Type="http://schemas.openxmlformats.org/officeDocument/2006/relationships/image" Target="../media/image116.pn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5.xml"/><Relationship Id="rId1" Type="http://schemas.openxmlformats.org/officeDocument/2006/relationships/slideLayout" Target="../slideLayouts/slideLayout6.xml"/><Relationship Id="rId5" Type="http://schemas.openxmlformats.org/officeDocument/2006/relationships/image" Target="../media/image119.png"/><Relationship Id="rId4" Type="http://schemas.openxmlformats.org/officeDocument/2006/relationships/image" Target="../media/image118.emf"/></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image" Target="../media/image120.png"/></Relationships>
</file>

<file path=ppt/slides/_rels/slide5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7.xml"/><Relationship Id="rId1" Type="http://schemas.openxmlformats.org/officeDocument/2006/relationships/slideLayout" Target="../slideLayouts/slideLayout6.xml"/><Relationship Id="rId5" Type="http://schemas.openxmlformats.org/officeDocument/2006/relationships/image" Target="../media/image122.emf"/><Relationship Id="rId4" Type="http://schemas.openxmlformats.org/officeDocument/2006/relationships/image" Target="../media/image121.emf"/></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9D73F-C78A-6741-90AE-878411613AB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E33512B6-7FFE-0F25-9214-5465A39AEE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EAEFFAE-458E-84D3-7C2D-F070755277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961F045-3A9B-D4ED-D07F-060388D248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Rounded Corners 4">
            <a:extLst>
              <a:ext uri="{FF2B5EF4-FFF2-40B4-BE49-F238E27FC236}">
                <a16:creationId xmlns:a16="http://schemas.microsoft.com/office/drawing/2014/main" id="{B1FD28C7-1D32-2B40-5368-7DAE92C67C45}"/>
              </a:ext>
            </a:extLst>
          </p:cNvPr>
          <p:cNvSpPr/>
          <p:nvPr/>
        </p:nvSpPr>
        <p:spPr>
          <a:xfrm>
            <a:off x="4488534" y="5673563"/>
            <a:ext cx="8415580" cy="1133546"/>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rgbClr val="F8D575"/>
                </a:solidFill>
              </a:rPr>
              <a:t>   </a:t>
            </a:r>
          </a:p>
        </p:txBody>
      </p:sp>
      <p:pic>
        <p:nvPicPr>
          <p:cNvPr id="7" name="Picture 6">
            <a:extLst>
              <a:ext uri="{FF2B5EF4-FFF2-40B4-BE49-F238E27FC236}">
                <a16:creationId xmlns:a16="http://schemas.microsoft.com/office/drawing/2014/main" id="{212CA4CA-264F-E419-B30C-F44F94EADDEF}"/>
              </a:ext>
            </a:extLst>
          </p:cNvPr>
          <p:cNvPicPr>
            <a:picLocks noChangeAspect="1"/>
          </p:cNvPicPr>
          <p:nvPr/>
        </p:nvPicPr>
        <p:blipFill>
          <a:blip r:embed="rId5"/>
          <a:srcRect t="6911"/>
          <a:stretch>
            <a:fillRect/>
          </a:stretch>
        </p:blipFill>
        <p:spPr>
          <a:xfrm>
            <a:off x="6374205" y="3834147"/>
            <a:ext cx="4644237" cy="4812378"/>
          </a:xfrm>
          <a:prstGeom prst="ellipse">
            <a:avLst/>
          </a:prstGeom>
        </p:spPr>
      </p:pic>
      <p:sp>
        <p:nvSpPr>
          <p:cNvPr id="4" name="Rectangle 3">
            <a:extLst>
              <a:ext uri="{FF2B5EF4-FFF2-40B4-BE49-F238E27FC236}">
                <a16:creationId xmlns:a16="http://schemas.microsoft.com/office/drawing/2014/main" id="{91E8C9F3-C925-68AB-BC1F-187239D9A60A}"/>
              </a:ext>
            </a:extLst>
          </p:cNvPr>
          <p:cNvSpPr/>
          <p:nvPr/>
        </p:nvSpPr>
        <p:spPr>
          <a:xfrm>
            <a:off x="3858814" y="1902909"/>
            <a:ext cx="9675020" cy="1538883"/>
          </a:xfrm>
          <a:prstGeom prst="rect">
            <a:avLst/>
          </a:prstGeom>
          <a:noFill/>
        </p:spPr>
        <p:txBody>
          <a:bodyPr wrap="none" lIns="91440" tIns="45720" rIns="91440" bIns="45720">
            <a:spAutoFit/>
          </a:bodyPr>
          <a:lstStyle/>
          <a:p>
            <a:pPr algn="ctr"/>
            <a:r>
              <a:rPr lang="en-US" sz="5400" b="1" dirty="0">
                <a:ln w="0">
                  <a:solidFill>
                    <a:schemeClr val="tx1"/>
                  </a:solidFill>
                </a:ln>
                <a:solidFill>
                  <a:schemeClr val="tx2">
                    <a:lumMod val="75000"/>
                    <a:lumOff val="25000"/>
                  </a:schemeClr>
                </a:solidFill>
                <a:effectLst>
                  <a:outerShdw blurRad="38100" dist="19050" dir="2700000" algn="tl" rotWithShape="0">
                    <a:schemeClr val="dk1">
                      <a:alpha val="40000"/>
                    </a:schemeClr>
                  </a:outerShdw>
                </a:effectLst>
              </a:rPr>
              <a:t>THE SAFE SYSTEM APPROACH</a:t>
            </a:r>
          </a:p>
          <a:p>
            <a:pPr algn="ctr"/>
            <a:r>
              <a:rPr lang="en-US" sz="4000" dirty="0">
                <a:ln w="0"/>
                <a:effectLst>
                  <a:outerShdw blurRad="38100" dist="19050" dir="2700000" algn="tl" rotWithShape="0">
                    <a:schemeClr val="dk1">
                      <a:alpha val="40000"/>
                    </a:schemeClr>
                  </a:outerShdw>
                </a:effectLst>
              </a:rPr>
              <a:t>WHY?  HOW?  WHAT?</a:t>
            </a:r>
            <a:endParaRPr lang="en-US" sz="4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04365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B1D339-2800-D0B4-F235-02DEF75FDD22}"/>
              </a:ext>
            </a:extLst>
          </p:cNvPr>
          <p:cNvSpPr/>
          <p:nvPr/>
        </p:nvSpPr>
        <p:spPr>
          <a:xfrm>
            <a:off x="0" y="2"/>
            <a:ext cx="4742481" cy="10287000"/>
          </a:xfrm>
          <a:prstGeom prst="rect">
            <a:avLst/>
          </a:prstGeom>
          <a:solidFill>
            <a:schemeClr val="tx2">
              <a:lumMod val="75000"/>
              <a:lumOff val="2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5400" dirty="0">
                <a:solidFill>
                  <a:schemeClr val="bg1"/>
                </a:solidFill>
              </a:rPr>
              <a:t>IT’S TIME TO REENVISION ROADWAY SAFETY</a:t>
            </a:r>
          </a:p>
        </p:txBody>
      </p:sp>
      <p:graphicFrame>
        <p:nvGraphicFramePr>
          <p:cNvPr id="2" name="Chart 1">
            <a:extLst>
              <a:ext uri="{FF2B5EF4-FFF2-40B4-BE49-F238E27FC236}">
                <a16:creationId xmlns:a16="http://schemas.microsoft.com/office/drawing/2014/main" id="{AB078939-3E45-A2F5-BD9E-21BABE737937}"/>
              </a:ext>
            </a:extLst>
          </p:cNvPr>
          <p:cNvGraphicFramePr>
            <a:graphicFrameLocks/>
          </p:cNvGraphicFramePr>
          <p:nvPr>
            <p:extLst>
              <p:ext uri="{D42A27DB-BD31-4B8C-83A1-F6EECF244321}">
                <p14:modId xmlns:p14="http://schemas.microsoft.com/office/powerpoint/2010/main" val="3138667623"/>
              </p:ext>
            </p:extLst>
          </p:nvPr>
        </p:nvGraphicFramePr>
        <p:xfrm>
          <a:off x="7010400" y="483600"/>
          <a:ext cx="9035064" cy="46599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3BF413E3-8925-7D37-2715-DDAEE6B6BEA7}"/>
              </a:ext>
            </a:extLst>
          </p:cNvPr>
          <p:cNvGraphicFramePr>
            <a:graphicFrameLocks/>
          </p:cNvGraphicFramePr>
          <p:nvPr>
            <p:extLst>
              <p:ext uri="{D42A27DB-BD31-4B8C-83A1-F6EECF244321}">
                <p14:modId xmlns:p14="http://schemas.microsoft.com/office/powerpoint/2010/main" val="1147610421"/>
              </p:ext>
            </p:extLst>
          </p:nvPr>
        </p:nvGraphicFramePr>
        <p:xfrm>
          <a:off x="7010400" y="5372100"/>
          <a:ext cx="9035064" cy="46598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24282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B2DF570-8EC6-6E81-24F3-1F5EBD01BFFF}"/>
              </a:ext>
            </a:extLst>
          </p:cNvPr>
          <p:cNvSpPr/>
          <p:nvPr/>
        </p:nvSpPr>
        <p:spPr>
          <a:xfrm>
            <a:off x="0" y="-1"/>
            <a:ext cx="5250426" cy="10287001"/>
          </a:xfrm>
          <a:prstGeom prst="rect">
            <a:avLst/>
          </a:prstGeom>
          <a:solidFill>
            <a:schemeClr val="tx2">
              <a:lumMod val="75000"/>
              <a:lumOff val="2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5400" dirty="0">
                <a:solidFill>
                  <a:schemeClr val="bg1"/>
                </a:solidFill>
              </a:rPr>
              <a:t>OTHER COUNTRIES ARE SEEING SIGNIFICANT DECREASES IN ROADWAY FATALITIES. WHY NOT KY?</a:t>
            </a:r>
          </a:p>
        </p:txBody>
      </p:sp>
      <p:pic>
        <p:nvPicPr>
          <p:cNvPr id="3" name="Picture 2">
            <a:extLst>
              <a:ext uri="{FF2B5EF4-FFF2-40B4-BE49-F238E27FC236}">
                <a16:creationId xmlns:a16="http://schemas.microsoft.com/office/drawing/2014/main" id="{A4894E2E-11F5-9D89-E080-89B569E88F5D}"/>
              </a:ext>
            </a:extLst>
          </p:cNvPr>
          <p:cNvPicPr>
            <a:picLocks noChangeAspect="1"/>
          </p:cNvPicPr>
          <p:nvPr/>
        </p:nvPicPr>
        <p:blipFill>
          <a:blip r:embed="rId3"/>
          <a:stretch>
            <a:fillRect/>
          </a:stretch>
        </p:blipFill>
        <p:spPr>
          <a:xfrm>
            <a:off x="5842592" y="1299183"/>
            <a:ext cx="3257832" cy="4263759"/>
          </a:xfrm>
          <a:prstGeom prst="rect">
            <a:avLst/>
          </a:prstGeom>
        </p:spPr>
      </p:pic>
      <p:pic>
        <p:nvPicPr>
          <p:cNvPr id="5" name="Picture 4">
            <a:extLst>
              <a:ext uri="{FF2B5EF4-FFF2-40B4-BE49-F238E27FC236}">
                <a16:creationId xmlns:a16="http://schemas.microsoft.com/office/drawing/2014/main" id="{0C2E6D98-B506-5752-6140-B31C4F468A8A}"/>
              </a:ext>
            </a:extLst>
          </p:cNvPr>
          <p:cNvPicPr>
            <a:picLocks noChangeAspect="1"/>
          </p:cNvPicPr>
          <p:nvPr/>
        </p:nvPicPr>
        <p:blipFill>
          <a:blip r:embed="rId4"/>
          <a:stretch>
            <a:fillRect/>
          </a:stretch>
        </p:blipFill>
        <p:spPr>
          <a:xfrm>
            <a:off x="9826391" y="1310613"/>
            <a:ext cx="3257832" cy="4252329"/>
          </a:xfrm>
          <a:prstGeom prst="rect">
            <a:avLst/>
          </a:prstGeom>
        </p:spPr>
      </p:pic>
      <p:pic>
        <p:nvPicPr>
          <p:cNvPr id="8" name="Picture 7">
            <a:extLst>
              <a:ext uri="{FF2B5EF4-FFF2-40B4-BE49-F238E27FC236}">
                <a16:creationId xmlns:a16="http://schemas.microsoft.com/office/drawing/2014/main" id="{DC61E35D-751C-81EA-B1BE-2C39316E7F42}"/>
              </a:ext>
            </a:extLst>
          </p:cNvPr>
          <p:cNvPicPr>
            <a:picLocks noChangeAspect="1"/>
          </p:cNvPicPr>
          <p:nvPr/>
        </p:nvPicPr>
        <p:blipFill>
          <a:blip r:embed="rId5"/>
          <a:stretch>
            <a:fillRect/>
          </a:stretch>
        </p:blipFill>
        <p:spPr>
          <a:xfrm>
            <a:off x="13810191" y="1299184"/>
            <a:ext cx="3177816" cy="4240898"/>
          </a:xfrm>
          <a:prstGeom prst="rect">
            <a:avLst/>
          </a:prstGeom>
        </p:spPr>
      </p:pic>
      <p:pic>
        <p:nvPicPr>
          <p:cNvPr id="10" name="Picture 9">
            <a:extLst>
              <a:ext uri="{FF2B5EF4-FFF2-40B4-BE49-F238E27FC236}">
                <a16:creationId xmlns:a16="http://schemas.microsoft.com/office/drawing/2014/main" id="{71DE9F09-6214-04D7-CF72-8C7DA405B292}"/>
              </a:ext>
            </a:extLst>
          </p:cNvPr>
          <p:cNvPicPr>
            <a:picLocks noChangeAspect="1"/>
          </p:cNvPicPr>
          <p:nvPr/>
        </p:nvPicPr>
        <p:blipFill>
          <a:blip r:embed="rId6"/>
          <a:stretch>
            <a:fillRect/>
          </a:stretch>
        </p:blipFill>
        <p:spPr>
          <a:xfrm>
            <a:off x="5842592" y="5851557"/>
            <a:ext cx="3223539" cy="4286622"/>
          </a:xfrm>
          <a:prstGeom prst="rect">
            <a:avLst/>
          </a:prstGeom>
        </p:spPr>
      </p:pic>
      <p:pic>
        <p:nvPicPr>
          <p:cNvPr id="13" name="Picture 12">
            <a:extLst>
              <a:ext uri="{FF2B5EF4-FFF2-40B4-BE49-F238E27FC236}">
                <a16:creationId xmlns:a16="http://schemas.microsoft.com/office/drawing/2014/main" id="{18CE4E0F-E009-676B-ED67-9C3EEEADBFAE}"/>
              </a:ext>
            </a:extLst>
          </p:cNvPr>
          <p:cNvPicPr>
            <a:picLocks noChangeAspect="1"/>
          </p:cNvPicPr>
          <p:nvPr/>
        </p:nvPicPr>
        <p:blipFill>
          <a:blip r:embed="rId7"/>
          <a:stretch>
            <a:fillRect/>
          </a:stretch>
        </p:blipFill>
        <p:spPr>
          <a:xfrm>
            <a:off x="9849253" y="5851558"/>
            <a:ext cx="3234971" cy="4309484"/>
          </a:xfrm>
          <a:prstGeom prst="rect">
            <a:avLst/>
          </a:prstGeom>
        </p:spPr>
      </p:pic>
      <p:pic>
        <p:nvPicPr>
          <p:cNvPr id="15" name="Picture 14">
            <a:extLst>
              <a:ext uri="{FF2B5EF4-FFF2-40B4-BE49-F238E27FC236}">
                <a16:creationId xmlns:a16="http://schemas.microsoft.com/office/drawing/2014/main" id="{C8EEC96D-E421-357D-97BA-6DAE40B183D7}"/>
              </a:ext>
            </a:extLst>
          </p:cNvPr>
          <p:cNvPicPr>
            <a:picLocks noChangeAspect="1"/>
          </p:cNvPicPr>
          <p:nvPr/>
        </p:nvPicPr>
        <p:blipFill>
          <a:blip r:embed="rId8"/>
          <a:stretch>
            <a:fillRect/>
          </a:stretch>
        </p:blipFill>
        <p:spPr>
          <a:xfrm>
            <a:off x="13867346" y="5874419"/>
            <a:ext cx="3063506" cy="4286622"/>
          </a:xfrm>
          <a:prstGeom prst="rect">
            <a:avLst/>
          </a:prstGeom>
        </p:spPr>
      </p:pic>
    </p:spTree>
    <p:extLst>
      <p:ext uri="{BB962C8B-B14F-4D97-AF65-F5344CB8AC3E}">
        <p14:creationId xmlns:p14="http://schemas.microsoft.com/office/powerpoint/2010/main" val="782543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5CBB6-244C-AA55-47A6-D1AB02DB3391}"/>
            </a:ext>
          </a:extLst>
        </p:cNvPr>
        <p:cNvGrpSpPr/>
        <p:nvPr/>
      </p:nvGrpSpPr>
      <p:grpSpPr>
        <a:xfrm>
          <a:off x="0" y="0"/>
          <a:ext cx="0" cy="0"/>
          <a:chOff x="0" y="0"/>
          <a:chExt cx="0" cy="0"/>
        </a:xfrm>
      </p:grpSpPr>
      <p:pic>
        <p:nvPicPr>
          <p:cNvPr id="3" name="Picture 2" descr="A black screen with white circles&#10;&#10;AI-generated content may be incorrect.">
            <a:extLst>
              <a:ext uri="{FF2B5EF4-FFF2-40B4-BE49-F238E27FC236}">
                <a16:creationId xmlns:a16="http://schemas.microsoft.com/office/drawing/2014/main" id="{7A983CA7-3E28-5961-CF72-10D2CEA2622F}"/>
              </a:ext>
            </a:extLst>
          </p:cNvPr>
          <p:cNvPicPr>
            <a:picLocks noChangeAspect="1"/>
          </p:cNvPicPr>
          <p:nvPr/>
        </p:nvPicPr>
        <p:blipFill>
          <a:blip r:embed="rId3"/>
          <a:stretch>
            <a:fillRect/>
          </a:stretch>
        </p:blipFill>
        <p:spPr>
          <a:xfrm>
            <a:off x="965201" y="898197"/>
            <a:ext cx="16357599" cy="8137905"/>
          </a:xfrm>
          <a:prstGeom prst="rect">
            <a:avLst/>
          </a:prstGeom>
        </p:spPr>
      </p:pic>
    </p:spTree>
    <p:extLst>
      <p:ext uri="{BB962C8B-B14F-4D97-AF65-F5344CB8AC3E}">
        <p14:creationId xmlns:p14="http://schemas.microsoft.com/office/powerpoint/2010/main" val="3407697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9C2B7-534D-B1F2-A332-8D638A19B53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762F37C-DA6F-856B-2E03-64D4D5FCE5EE}"/>
              </a:ext>
            </a:extLst>
          </p:cNvPr>
          <p:cNvSpPr/>
          <p:nvPr/>
        </p:nvSpPr>
        <p:spPr>
          <a:xfrm>
            <a:off x="0" y="2"/>
            <a:ext cx="4742481" cy="10287000"/>
          </a:xfrm>
          <a:prstGeom prst="rect">
            <a:avLst/>
          </a:prstGeom>
          <a:solidFill>
            <a:schemeClr val="tx2">
              <a:lumMod val="75000"/>
              <a:lumOff val="2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5400" b="1" dirty="0">
                <a:solidFill>
                  <a:schemeClr val="bg1"/>
                </a:solidFill>
              </a:rPr>
              <a:t>WHAT IS THE SAFE SYSTEM APPROACH?</a:t>
            </a:r>
          </a:p>
        </p:txBody>
      </p:sp>
      <p:pic>
        <p:nvPicPr>
          <p:cNvPr id="3" name="Picture 2" descr="A circular diagram of a safety system&#10;&#10;AI-generated content may be incorrect.">
            <a:extLst>
              <a:ext uri="{FF2B5EF4-FFF2-40B4-BE49-F238E27FC236}">
                <a16:creationId xmlns:a16="http://schemas.microsoft.com/office/drawing/2014/main" id="{20DEBF8B-E2A2-CEA8-2EAA-07A808DEA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331233"/>
            <a:ext cx="8973369" cy="9624534"/>
          </a:xfrm>
          <a:prstGeom prst="rect">
            <a:avLst/>
          </a:prstGeom>
        </p:spPr>
      </p:pic>
    </p:spTree>
    <p:extLst>
      <p:ext uri="{BB962C8B-B14F-4D97-AF65-F5344CB8AC3E}">
        <p14:creationId xmlns:p14="http://schemas.microsoft.com/office/powerpoint/2010/main" val="2428686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6E3C1-198E-DD71-4D09-536A6928428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B2D6504-B261-DF58-708B-ABC406F5876C}"/>
              </a:ext>
            </a:extLst>
          </p:cNvPr>
          <p:cNvSpPr/>
          <p:nvPr/>
        </p:nvSpPr>
        <p:spPr>
          <a:xfrm>
            <a:off x="0" y="2"/>
            <a:ext cx="4742481" cy="10287000"/>
          </a:xfrm>
          <a:prstGeom prst="rect">
            <a:avLst/>
          </a:prstGeom>
          <a:solidFill>
            <a:schemeClr val="tx2">
              <a:lumMod val="75000"/>
              <a:lumOff val="2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5400" b="1" dirty="0">
                <a:solidFill>
                  <a:schemeClr val="bg1"/>
                </a:solidFill>
              </a:rPr>
              <a:t>WHERE CAN KYTC HAVE THE MOST IMPACT?</a:t>
            </a:r>
          </a:p>
        </p:txBody>
      </p:sp>
      <p:pic>
        <p:nvPicPr>
          <p:cNvPr id="2" name="Picture 1">
            <a:extLst>
              <a:ext uri="{FF2B5EF4-FFF2-40B4-BE49-F238E27FC236}">
                <a16:creationId xmlns:a16="http://schemas.microsoft.com/office/drawing/2014/main" id="{A7664DBB-F97C-0F81-7273-81BCD8C0C7CE}"/>
              </a:ext>
            </a:extLst>
          </p:cNvPr>
          <p:cNvPicPr>
            <a:picLocks noChangeAspect="1"/>
          </p:cNvPicPr>
          <p:nvPr/>
        </p:nvPicPr>
        <p:blipFill>
          <a:blip r:embed="rId3"/>
          <a:stretch>
            <a:fillRect/>
          </a:stretch>
        </p:blipFill>
        <p:spPr>
          <a:xfrm>
            <a:off x="7086600" y="319516"/>
            <a:ext cx="8995217" cy="9647967"/>
          </a:xfrm>
          <a:prstGeom prst="rect">
            <a:avLst/>
          </a:prstGeom>
        </p:spPr>
      </p:pic>
      <p:sp>
        <p:nvSpPr>
          <p:cNvPr id="4" name="Left Arrow 3">
            <a:extLst>
              <a:ext uri="{FF2B5EF4-FFF2-40B4-BE49-F238E27FC236}">
                <a16:creationId xmlns:a16="http://schemas.microsoft.com/office/drawing/2014/main" id="{51FD811C-1A1C-CA53-3425-51416213B006}"/>
              </a:ext>
            </a:extLst>
          </p:cNvPr>
          <p:cNvSpPr/>
          <p:nvPr/>
        </p:nvSpPr>
        <p:spPr>
          <a:xfrm>
            <a:off x="14749691" y="6083052"/>
            <a:ext cx="2328530" cy="1802219"/>
          </a:xfrm>
          <a:prstGeom prst="leftArrow">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Left Arrow 7">
            <a:extLst>
              <a:ext uri="{FF2B5EF4-FFF2-40B4-BE49-F238E27FC236}">
                <a16:creationId xmlns:a16="http://schemas.microsoft.com/office/drawing/2014/main" id="{C44BDF4B-AE35-0D88-722A-617C755F5C4A}"/>
              </a:ext>
            </a:extLst>
          </p:cNvPr>
          <p:cNvSpPr/>
          <p:nvPr/>
        </p:nvSpPr>
        <p:spPr>
          <a:xfrm>
            <a:off x="12268200" y="7885271"/>
            <a:ext cx="2328530" cy="1802219"/>
          </a:xfrm>
          <a:prstGeom prst="leftArrow">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3294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F3F29-60F9-8AB8-6CD1-20703434735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019C200-7C1A-25EA-2139-4CEC93CCDF40}"/>
              </a:ext>
            </a:extLst>
          </p:cNvPr>
          <p:cNvSpPr txBox="1"/>
          <p:nvPr/>
        </p:nvSpPr>
        <p:spPr>
          <a:xfrm>
            <a:off x="2683593" y="708326"/>
            <a:ext cx="12622430" cy="1015663"/>
          </a:xfrm>
          <a:prstGeom prst="rect">
            <a:avLst/>
          </a:prstGeom>
          <a:noFill/>
        </p:spPr>
        <p:txBody>
          <a:bodyPr wrap="none" rtlCol="0">
            <a:spAutoFit/>
          </a:bodyPr>
          <a:lstStyle/>
          <a:p>
            <a:pPr algn="ctr"/>
            <a:r>
              <a:rPr lang="en-US" sz="6000" b="1" cap="all" dirty="0">
                <a:solidFill>
                  <a:schemeClr val="tx2">
                    <a:lumMod val="90000"/>
                    <a:lumOff val="10000"/>
                  </a:schemeClr>
                </a:solidFill>
              </a:rPr>
              <a:t>Importance of travel speed</a:t>
            </a:r>
          </a:p>
        </p:txBody>
      </p:sp>
      <p:sp>
        <p:nvSpPr>
          <p:cNvPr id="2" name="Content Placeholder 2">
            <a:extLst>
              <a:ext uri="{FF2B5EF4-FFF2-40B4-BE49-F238E27FC236}">
                <a16:creationId xmlns:a16="http://schemas.microsoft.com/office/drawing/2014/main" id="{E6F74897-B522-E23D-4164-E9687F119181}"/>
              </a:ext>
            </a:extLst>
          </p:cNvPr>
          <p:cNvSpPr txBox="1">
            <a:spLocks/>
          </p:cNvSpPr>
          <p:nvPr/>
        </p:nvSpPr>
        <p:spPr>
          <a:xfrm>
            <a:off x="1924289" y="2291434"/>
            <a:ext cx="14439419" cy="2266481"/>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3600" dirty="0">
                <a:latin typeface="Helvetica Light" panose="020B0403020202020204" pitchFamily="34" charset="0"/>
                <a:ea typeface="MS Mincho" panose="02020609040205080304" pitchFamily="49" charset="-128"/>
                <a:cs typeface="Times New Roman" panose="02020603050405020304" pitchFamily="18" charset="0"/>
              </a:rPr>
              <a:t>Increases in travel speed exponentially increase </a:t>
            </a:r>
            <a:r>
              <a:rPr lang="en-US" sz="4800" b="1" dirty="0">
                <a:ln w="22225">
                  <a:solidFill>
                    <a:schemeClr val="accent2"/>
                  </a:solidFill>
                  <a:prstDash val="solid"/>
                </a:ln>
                <a:solidFill>
                  <a:srgbClr val="FF0000"/>
                </a:solidFill>
                <a:latin typeface="Helvetica Light" panose="020B0403020202020204" pitchFamily="34" charset="0"/>
                <a:ea typeface="MS Mincho" panose="02020609040205080304" pitchFamily="49" charset="-128"/>
                <a:cs typeface="Times New Roman" panose="02020603050405020304" pitchFamily="18" charset="0"/>
              </a:rPr>
              <a:t>kinetic energy</a:t>
            </a:r>
            <a:r>
              <a:rPr lang="en-US" sz="3600" dirty="0">
                <a:latin typeface="Helvetica Light" panose="020B0403020202020204" pitchFamily="34" charset="0"/>
                <a:ea typeface="MS Mincho" panose="02020609040205080304" pitchFamily="49" charset="-128"/>
                <a:cs typeface="Times New Roman" panose="02020603050405020304" pitchFamily="18" charset="0"/>
              </a:rPr>
              <a:t>. </a:t>
            </a:r>
            <a:endParaRPr lang="en-US" sz="3600" dirty="0">
              <a:latin typeface="Helvetica" pitchFamily="2" charset="0"/>
              <a:ea typeface="MS Mincho" panose="02020609040205080304" pitchFamily="49" charset="-128"/>
              <a:cs typeface="Times New Roman" panose="02020603050405020304" pitchFamily="18" charset="0"/>
            </a:endParaRPr>
          </a:p>
          <a:p>
            <a:pPr marL="0" indent="0">
              <a:spcBef>
                <a:spcPts val="0"/>
              </a:spcBef>
              <a:buNone/>
            </a:pPr>
            <a:endParaRPr lang="en-US" sz="3000" dirty="0">
              <a:latin typeface="Helvetica" pitchFamily="2"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id="{6361C634-2207-AED8-3DC6-822515BB9E21}"/>
              </a:ext>
            </a:extLst>
          </p:cNvPr>
          <p:cNvSpPr txBox="1">
            <a:spLocks/>
          </p:cNvSpPr>
          <p:nvPr/>
        </p:nvSpPr>
        <p:spPr>
          <a:xfrm>
            <a:off x="1478152" y="2325163"/>
            <a:ext cx="15331697" cy="1284467"/>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mbria" panose="02040503050406030204" pitchFamily="18" charset="0"/>
              <a:ea typeface="MS Mincho" panose="02020609040205080304" pitchFamily="49" charset="-128"/>
              <a:cs typeface="Times New Roman" panose="02020603050405020304" pitchFamily="18" charset="0"/>
            </a:endParaRPr>
          </a:p>
        </p:txBody>
      </p:sp>
      <p:pic>
        <p:nvPicPr>
          <p:cNvPr id="6" name="Picture 5" descr="A close-up of a road sign&#10;&#10;Description automatically generated">
            <a:extLst>
              <a:ext uri="{FF2B5EF4-FFF2-40B4-BE49-F238E27FC236}">
                <a16:creationId xmlns:a16="http://schemas.microsoft.com/office/drawing/2014/main" id="{B6F1159B-AB0C-79CE-1870-64605F97848A}"/>
              </a:ext>
            </a:extLst>
          </p:cNvPr>
          <p:cNvPicPr>
            <a:picLocks noChangeAspect="1"/>
          </p:cNvPicPr>
          <p:nvPr/>
        </p:nvPicPr>
        <p:blipFill>
          <a:blip r:embed="rId3"/>
          <a:stretch>
            <a:fillRect/>
          </a:stretch>
        </p:blipFill>
        <p:spPr>
          <a:xfrm>
            <a:off x="1415118" y="3825026"/>
            <a:ext cx="15394731" cy="4170542"/>
          </a:xfrm>
          <a:prstGeom prst="rect">
            <a:avLst/>
          </a:prstGeom>
        </p:spPr>
      </p:pic>
    </p:spTree>
    <p:extLst>
      <p:ext uri="{BB962C8B-B14F-4D97-AF65-F5344CB8AC3E}">
        <p14:creationId xmlns:p14="http://schemas.microsoft.com/office/powerpoint/2010/main" val="1821828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42B92-5DEE-EF62-2C5F-D168237B2733}"/>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C790836-409D-FEA0-4672-431F01C84A2C}"/>
              </a:ext>
            </a:extLst>
          </p:cNvPr>
          <p:cNvSpPr txBox="1">
            <a:spLocks/>
          </p:cNvSpPr>
          <p:nvPr/>
        </p:nvSpPr>
        <p:spPr>
          <a:xfrm>
            <a:off x="1775098" y="3603737"/>
            <a:ext cx="14439419" cy="2266481"/>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id="{B1D2C945-4B9B-DEA2-45A7-8F7DE0DC2ADB}"/>
              </a:ext>
            </a:extLst>
          </p:cNvPr>
          <p:cNvSpPr txBox="1">
            <a:spLocks/>
          </p:cNvSpPr>
          <p:nvPr/>
        </p:nvSpPr>
        <p:spPr>
          <a:xfrm>
            <a:off x="1478152" y="2325163"/>
            <a:ext cx="15331697" cy="1284467"/>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6" name="TextBox 5">
            <a:extLst>
              <a:ext uri="{FF2B5EF4-FFF2-40B4-BE49-F238E27FC236}">
                <a16:creationId xmlns:a16="http://schemas.microsoft.com/office/drawing/2014/main" id="{9C95591C-6A59-7C06-384F-E250B1595075}"/>
              </a:ext>
            </a:extLst>
          </p:cNvPr>
          <p:cNvSpPr txBox="1"/>
          <p:nvPr/>
        </p:nvSpPr>
        <p:spPr>
          <a:xfrm>
            <a:off x="5127117" y="317069"/>
            <a:ext cx="7735386" cy="1015663"/>
          </a:xfrm>
          <a:prstGeom prst="rect">
            <a:avLst/>
          </a:prstGeom>
          <a:noFill/>
        </p:spPr>
        <p:txBody>
          <a:bodyPr wrap="none" rtlCol="0">
            <a:spAutoFit/>
          </a:bodyPr>
          <a:lstStyle/>
          <a:p>
            <a:pPr algn="ctr"/>
            <a:r>
              <a:rPr lang="en-US" sz="6000" b="1" cap="all" dirty="0">
                <a:solidFill>
                  <a:schemeClr val="tx2">
                    <a:lumMod val="90000"/>
                    <a:lumOff val="10000"/>
                  </a:schemeClr>
                </a:solidFill>
              </a:rPr>
              <a:t>Context matters</a:t>
            </a:r>
          </a:p>
        </p:txBody>
      </p:sp>
      <p:pic>
        <p:nvPicPr>
          <p:cNvPr id="8" name="Picture 7" descr="A picture containing diagram&#10;&#10;Description automatically generated">
            <a:extLst>
              <a:ext uri="{FF2B5EF4-FFF2-40B4-BE49-F238E27FC236}">
                <a16:creationId xmlns:a16="http://schemas.microsoft.com/office/drawing/2014/main" id="{A624FDAD-933E-B77C-F345-3E7D3BCD0B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t="60835" r="-665"/>
          <a:stretch/>
        </p:blipFill>
        <p:spPr>
          <a:xfrm>
            <a:off x="1895173" y="2163304"/>
            <a:ext cx="14497652" cy="5147345"/>
          </a:xfrm>
          <a:prstGeom prst="rect">
            <a:avLst/>
          </a:prstGeom>
        </p:spPr>
      </p:pic>
      <p:sp>
        <p:nvSpPr>
          <p:cNvPr id="9" name="TextBox 8">
            <a:extLst>
              <a:ext uri="{FF2B5EF4-FFF2-40B4-BE49-F238E27FC236}">
                <a16:creationId xmlns:a16="http://schemas.microsoft.com/office/drawing/2014/main" id="{BCAC6767-00FA-A5DA-9BA7-31AE607C920B}"/>
              </a:ext>
            </a:extLst>
          </p:cNvPr>
          <p:cNvSpPr txBox="1"/>
          <p:nvPr/>
        </p:nvSpPr>
        <p:spPr>
          <a:xfrm>
            <a:off x="3689381" y="7679555"/>
            <a:ext cx="10610850" cy="369332"/>
          </a:xfrm>
          <a:prstGeom prst="rect">
            <a:avLst/>
          </a:prstGeom>
          <a:noFill/>
        </p:spPr>
        <p:txBody>
          <a:bodyPr wrap="square" rtlCol="0">
            <a:spAutoFit/>
          </a:bodyPr>
          <a:lstStyle/>
          <a:p>
            <a:pPr algn="ctr"/>
            <a:r>
              <a:rPr lang="en-US" dirty="0"/>
              <a:t>Source: Exhibit 2-20 NCHRP 320 </a:t>
            </a:r>
            <a:r>
              <a:rPr lang="en-US" i="1" dirty="0"/>
              <a:t>Aligning Geometric Design with Roadway Context</a:t>
            </a:r>
          </a:p>
        </p:txBody>
      </p:sp>
    </p:spTree>
    <p:extLst>
      <p:ext uri="{BB962C8B-B14F-4D97-AF65-F5344CB8AC3E}">
        <p14:creationId xmlns:p14="http://schemas.microsoft.com/office/powerpoint/2010/main" val="2105022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FD741-F072-8297-C4C1-D6893927BD49}"/>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CD3D529-D2B1-A1E5-2B10-F7674357215E}"/>
              </a:ext>
            </a:extLst>
          </p:cNvPr>
          <p:cNvSpPr txBox="1">
            <a:spLocks/>
          </p:cNvSpPr>
          <p:nvPr/>
        </p:nvSpPr>
        <p:spPr>
          <a:xfrm>
            <a:off x="1775098" y="3603737"/>
            <a:ext cx="14439419" cy="2266481"/>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id="{9043AEA9-2D0A-0AF9-EBD8-C6AB8A7BC1BF}"/>
              </a:ext>
            </a:extLst>
          </p:cNvPr>
          <p:cNvSpPr txBox="1">
            <a:spLocks/>
          </p:cNvSpPr>
          <p:nvPr/>
        </p:nvSpPr>
        <p:spPr>
          <a:xfrm>
            <a:off x="1478152" y="2325163"/>
            <a:ext cx="15331697" cy="1284467"/>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6" name="TextBox 5">
            <a:extLst>
              <a:ext uri="{FF2B5EF4-FFF2-40B4-BE49-F238E27FC236}">
                <a16:creationId xmlns:a16="http://schemas.microsoft.com/office/drawing/2014/main" id="{7A32766B-5612-8877-4600-19059A62417C}"/>
              </a:ext>
            </a:extLst>
          </p:cNvPr>
          <p:cNvSpPr txBox="1"/>
          <p:nvPr/>
        </p:nvSpPr>
        <p:spPr>
          <a:xfrm>
            <a:off x="5127117" y="317069"/>
            <a:ext cx="7735386" cy="1015663"/>
          </a:xfrm>
          <a:prstGeom prst="rect">
            <a:avLst/>
          </a:prstGeom>
          <a:noFill/>
        </p:spPr>
        <p:txBody>
          <a:bodyPr wrap="none" rtlCol="0">
            <a:spAutoFit/>
          </a:bodyPr>
          <a:lstStyle/>
          <a:p>
            <a:pPr algn="ctr"/>
            <a:r>
              <a:rPr lang="en-US" sz="6000" b="1" cap="all" dirty="0">
                <a:solidFill>
                  <a:schemeClr val="tx2">
                    <a:lumMod val="90000"/>
                    <a:lumOff val="10000"/>
                  </a:schemeClr>
                </a:solidFill>
              </a:rPr>
              <a:t>Context matters</a:t>
            </a:r>
          </a:p>
        </p:txBody>
      </p:sp>
      <p:sp>
        <p:nvSpPr>
          <p:cNvPr id="7" name="TextBox 6">
            <a:extLst>
              <a:ext uri="{FF2B5EF4-FFF2-40B4-BE49-F238E27FC236}">
                <a16:creationId xmlns:a16="http://schemas.microsoft.com/office/drawing/2014/main" id="{12707007-4F8D-0338-4070-9E2F7B17ECB4}"/>
              </a:ext>
            </a:extLst>
          </p:cNvPr>
          <p:cNvSpPr txBox="1"/>
          <p:nvPr/>
        </p:nvSpPr>
        <p:spPr>
          <a:xfrm>
            <a:off x="3105807" y="4773693"/>
            <a:ext cx="736099" cy="369332"/>
          </a:xfrm>
          <a:prstGeom prst="rect">
            <a:avLst/>
          </a:prstGeom>
          <a:noFill/>
        </p:spPr>
        <p:txBody>
          <a:bodyPr wrap="none" rtlCol="0">
            <a:spAutoFit/>
          </a:bodyPr>
          <a:lstStyle/>
          <a:p>
            <a:r>
              <a:rPr lang="en-US" dirty="0"/>
              <a:t>Rural</a:t>
            </a:r>
          </a:p>
        </p:txBody>
      </p:sp>
      <p:sp>
        <p:nvSpPr>
          <p:cNvPr id="11" name="TextBox 10">
            <a:extLst>
              <a:ext uri="{FF2B5EF4-FFF2-40B4-BE49-F238E27FC236}">
                <a16:creationId xmlns:a16="http://schemas.microsoft.com/office/drawing/2014/main" id="{8193869D-3ECC-3365-659E-D85B199519DA}"/>
              </a:ext>
            </a:extLst>
          </p:cNvPr>
          <p:cNvSpPr txBox="1"/>
          <p:nvPr/>
        </p:nvSpPr>
        <p:spPr>
          <a:xfrm>
            <a:off x="7286540" y="4767066"/>
            <a:ext cx="1334724" cy="369332"/>
          </a:xfrm>
          <a:prstGeom prst="rect">
            <a:avLst/>
          </a:prstGeom>
          <a:noFill/>
        </p:spPr>
        <p:txBody>
          <a:bodyPr wrap="none" rtlCol="0">
            <a:spAutoFit/>
          </a:bodyPr>
          <a:lstStyle/>
          <a:p>
            <a:r>
              <a:rPr lang="en-US" dirty="0"/>
              <a:t>Rural Town</a:t>
            </a:r>
          </a:p>
        </p:txBody>
      </p:sp>
      <p:sp>
        <p:nvSpPr>
          <p:cNvPr id="13" name="TextBox 12">
            <a:extLst>
              <a:ext uri="{FF2B5EF4-FFF2-40B4-BE49-F238E27FC236}">
                <a16:creationId xmlns:a16="http://schemas.microsoft.com/office/drawing/2014/main" id="{318D3F53-0B9E-3BD0-C03D-9482A1F7E875}"/>
              </a:ext>
            </a:extLst>
          </p:cNvPr>
          <p:cNvSpPr txBox="1"/>
          <p:nvPr/>
        </p:nvSpPr>
        <p:spPr>
          <a:xfrm>
            <a:off x="12086343" y="4773693"/>
            <a:ext cx="1184940" cy="369332"/>
          </a:xfrm>
          <a:prstGeom prst="rect">
            <a:avLst/>
          </a:prstGeom>
          <a:noFill/>
        </p:spPr>
        <p:txBody>
          <a:bodyPr wrap="none" rtlCol="0">
            <a:spAutoFit/>
          </a:bodyPr>
          <a:lstStyle/>
          <a:p>
            <a:r>
              <a:rPr lang="en-US" dirty="0"/>
              <a:t>Suburban</a:t>
            </a:r>
          </a:p>
        </p:txBody>
      </p:sp>
      <p:sp>
        <p:nvSpPr>
          <p:cNvPr id="15" name="TextBox 14">
            <a:extLst>
              <a:ext uri="{FF2B5EF4-FFF2-40B4-BE49-F238E27FC236}">
                <a16:creationId xmlns:a16="http://schemas.microsoft.com/office/drawing/2014/main" id="{30E9CB8F-A237-0235-AFBD-C22F9EF03EF8}"/>
              </a:ext>
            </a:extLst>
          </p:cNvPr>
          <p:cNvSpPr txBox="1"/>
          <p:nvPr/>
        </p:nvSpPr>
        <p:spPr>
          <a:xfrm>
            <a:off x="4752202" y="8516403"/>
            <a:ext cx="813043" cy="369332"/>
          </a:xfrm>
          <a:prstGeom prst="rect">
            <a:avLst/>
          </a:prstGeom>
          <a:noFill/>
        </p:spPr>
        <p:txBody>
          <a:bodyPr wrap="none" rtlCol="0">
            <a:spAutoFit/>
          </a:bodyPr>
          <a:lstStyle/>
          <a:p>
            <a:r>
              <a:rPr lang="en-US" dirty="0"/>
              <a:t>Urban</a:t>
            </a:r>
          </a:p>
        </p:txBody>
      </p:sp>
      <p:sp>
        <p:nvSpPr>
          <p:cNvPr id="17" name="TextBox 16">
            <a:extLst>
              <a:ext uri="{FF2B5EF4-FFF2-40B4-BE49-F238E27FC236}">
                <a16:creationId xmlns:a16="http://schemas.microsoft.com/office/drawing/2014/main" id="{6B809B81-7D99-A8E5-3FAB-0C09A7C6E13E}"/>
              </a:ext>
            </a:extLst>
          </p:cNvPr>
          <p:cNvSpPr txBox="1"/>
          <p:nvPr/>
        </p:nvSpPr>
        <p:spPr>
          <a:xfrm>
            <a:off x="10216764" y="8515088"/>
            <a:ext cx="1377300" cy="369332"/>
          </a:xfrm>
          <a:prstGeom prst="rect">
            <a:avLst/>
          </a:prstGeom>
          <a:noFill/>
        </p:spPr>
        <p:txBody>
          <a:bodyPr wrap="none" rtlCol="0">
            <a:spAutoFit/>
          </a:bodyPr>
          <a:lstStyle/>
          <a:p>
            <a:r>
              <a:rPr lang="en-US" dirty="0"/>
              <a:t>Urban Core</a:t>
            </a:r>
          </a:p>
        </p:txBody>
      </p:sp>
      <p:pic>
        <p:nvPicPr>
          <p:cNvPr id="29" name="Picture 28">
            <a:extLst>
              <a:ext uri="{FF2B5EF4-FFF2-40B4-BE49-F238E27FC236}">
                <a16:creationId xmlns:a16="http://schemas.microsoft.com/office/drawing/2014/main" id="{C4395EBA-4382-D6A5-0B90-4E2E6D86CA08}"/>
              </a:ext>
            </a:extLst>
          </p:cNvPr>
          <p:cNvPicPr>
            <a:picLocks noChangeAspect="1"/>
          </p:cNvPicPr>
          <p:nvPr/>
        </p:nvPicPr>
        <p:blipFill>
          <a:blip r:embed="rId3"/>
          <a:srcRect l="3638" t="5986"/>
          <a:stretch>
            <a:fillRect/>
          </a:stretch>
        </p:blipFill>
        <p:spPr>
          <a:xfrm>
            <a:off x="1179766" y="2069969"/>
            <a:ext cx="4605653" cy="2770781"/>
          </a:xfrm>
          <a:prstGeom prst="rect">
            <a:avLst/>
          </a:prstGeom>
        </p:spPr>
      </p:pic>
      <p:pic>
        <p:nvPicPr>
          <p:cNvPr id="31" name="Picture 30">
            <a:extLst>
              <a:ext uri="{FF2B5EF4-FFF2-40B4-BE49-F238E27FC236}">
                <a16:creationId xmlns:a16="http://schemas.microsoft.com/office/drawing/2014/main" id="{30B885F7-C397-FA3A-487D-427B6ED30948}"/>
              </a:ext>
            </a:extLst>
          </p:cNvPr>
          <p:cNvPicPr>
            <a:picLocks noChangeAspect="1"/>
          </p:cNvPicPr>
          <p:nvPr/>
        </p:nvPicPr>
        <p:blipFill>
          <a:blip r:embed="rId4"/>
          <a:stretch>
            <a:fillRect/>
          </a:stretch>
        </p:blipFill>
        <p:spPr>
          <a:xfrm>
            <a:off x="6082364" y="2031461"/>
            <a:ext cx="4484906" cy="2770779"/>
          </a:xfrm>
          <a:prstGeom prst="rect">
            <a:avLst/>
          </a:prstGeom>
        </p:spPr>
      </p:pic>
      <p:pic>
        <p:nvPicPr>
          <p:cNvPr id="33" name="Picture 32">
            <a:extLst>
              <a:ext uri="{FF2B5EF4-FFF2-40B4-BE49-F238E27FC236}">
                <a16:creationId xmlns:a16="http://schemas.microsoft.com/office/drawing/2014/main" id="{868DD20E-E58C-3582-D3DD-FE777CD12C1D}"/>
              </a:ext>
            </a:extLst>
          </p:cNvPr>
          <p:cNvPicPr>
            <a:picLocks noChangeAspect="1"/>
          </p:cNvPicPr>
          <p:nvPr/>
        </p:nvPicPr>
        <p:blipFill>
          <a:blip r:embed="rId5"/>
          <a:stretch>
            <a:fillRect/>
          </a:stretch>
        </p:blipFill>
        <p:spPr>
          <a:xfrm>
            <a:off x="10985969" y="2011781"/>
            <a:ext cx="4601862" cy="2828969"/>
          </a:xfrm>
          <a:prstGeom prst="rect">
            <a:avLst/>
          </a:prstGeom>
        </p:spPr>
      </p:pic>
      <p:pic>
        <p:nvPicPr>
          <p:cNvPr id="35" name="Picture 34">
            <a:extLst>
              <a:ext uri="{FF2B5EF4-FFF2-40B4-BE49-F238E27FC236}">
                <a16:creationId xmlns:a16="http://schemas.microsoft.com/office/drawing/2014/main" id="{C7649B5C-078F-B2EC-08F8-876CD5BEB099}"/>
              </a:ext>
            </a:extLst>
          </p:cNvPr>
          <p:cNvPicPr>
            <a:picLocks noChangeAspect="1"/>
          </p:cNvPicPr>
          <p:nvPr/>
        </p:nvPicPr>
        <p:blipFill>
          <a:blip r:embed="rId6"/>
          <a:stretch>
            <a:fillRect/>
          </a:stretch>
        </p:blipFill>
        <p:spPr>
          <a:xfrm>
            <a:off x="2931793" y="5684148"/>
            <a:ext cx="4605653" cy="2929287"/>
          </a:xfrm>
          <a:prstGeom prst="rect">
            <a:avLst/>
          </a:prstGeom>
        </p:spPr>
      </p:pic>
      <p:pic>
        <p:nvPicPr>
          <p:cNvPr id="37" name="Picture 36">
            <a:extLst>
              <a:ext uri="{FF2B5EF4-FFF2-40B4-BE49-F238E27FC236}">
                <a16:creationId xmlns:a16="http://schemas.microsoft.com/office/drawing/2014/main" id="{2CC34D29-FA98-0604-B0A4-03EE7D9BCA05}"/>
              </a:ext>
            </a:extLst>
          </p:cNvPr>
          <p:cNvPicPr>
            <a:picLocks noChangeAspect="1"/>
          </p:cNvPicPr>
          <p:nvPr/>
        </p:nvPicPr>
        <p:blipFill>
          <a:blip r:embed="rId7"/>
          <a:stretch>
            <a:fillRect/>
          </a:stretch>
        </p:blipFill>
        <p:spPr>
          <a:xfrm>
            <a:off x="8921866" y="5671551"/>
            <a:ext cx="4484906" cy="2941884"/>
          </a:xfrm>
          <a:prstGeom prst="rect">
            <a:avLst/>
          </a:prstGeom>
        </p:spPr>
      </p:pic>
    </p:spTree>
    <p:extLst>
      <p:ext uri="{BB962C8B-B14F-4D97-AF65-F5344CB8AC3E}">
        <p14:creationId xmlns:p14="http://schemas.microsoft.com/office/powerpoint/2010/main" val="2535900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74049-5E32-0880-20F8-F454DBE49AB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908C1D0-5F03-914B-7CEE-EDDAD1EFAE82}"/>
              </a:ext>
            </a:extLst>
          </p:cNvPr>
          <p:cNvSpPr txBox="1"/>
          <p:nvPr/>
        </p:nvSpPr>
        <p:spPr>
          <a:xfrm>
            <a:off x="2777094" y="708326"/>
            <a:ext cx="12435456" cy="1015663"/>
          </a:xfrm>
          <a:prstGeom prst="rect">
            <a:avLst/>
          </a:prstGeom>
          <a:noFill/>
        </p:spPr>
        <p:txBody>
          <a:bodyPr wrap="none" rtlCol="0">
            <a:spAutoFit/>
          </a:bodyPr>
          <a:lstStyle/>
          <a:p>
            <a:pPr algn="ctr"/>
            <a:r>
              <a:rPr lang="en-US" sz="6000" b="1" cap="all" dirty="0">
                <a:solidFill>
                  <a:schemeClr val="tx2">
                    <a:lumMod val="90000"/>
                    <a:lumOff val="10000"/>
                  </a:schemeClr>
                </a:solidFill>
              </a:rPr>
              <a:t>Implementing a safe system</a:t>
            </a:r>
          </a:p>
        </p:txBody>
      </p:sp>
      <p:sp>
        <p:nvSpPr>
          <p:cNvPr id="3" name="Content Placeholder 2">
            <a:extLst>
              <a:ext uri="{FF2B5EF4-FFF2-40B4-BE49-F238E27FC236}">
                <a16:creationId xmlns:a16="http://schemas.microsoft.com/office/drawing/2014/main" id="{49E0EB5E-E5C4-5B5A-5CFB-AF7BC2C43DBF}"/>
              </a:ext>
            </a:extLst>
          </p:cNvPr>
          <p:cNvSpPr txBox="1">
            <a:spLocks/>
          </p:cNvSpPr>
          <p:nvPr/>
        </p:nvSpPr>
        <p:spPr>
          <a:xfrm>
            <a:off x="1478152" y="2325163"/>
            <a:ext cx="15331697" cy="1284467"/>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spcBef>
                <a:spcPts val="0"/>
              </a:spcBef>
              <a:buNone/>
            </a:pPr>
            <a:endParaRPr lang="en-US" sz="4200" dirty="0">
              <a:latin typeface="Cambria" panose="02040503050406030204" pitchFamily="18" charset="0"/>
              <a:ea typeface="MS Mincho" panose="02020609040205080304" pitchFamily="49" charset="-128"/>
              <a:cs typeface="Times New Roman" panose="02020603050405020304" pitchFamily="18" charset="0"/>
            </a:endParaRPr>
          </a:p>
        </p:txBody>
      </p:sp>
      <p:cxnSp>
        <p:nvCxnSpPr>
          <p:cNvPr id="8" name="Straight Connector 7">
            <a:extLst>
              <a:ext uri="{FF2B5EF4-FFF2-40B4-BE49-F238E27FC236}">
                <a16:creationId xmlns:a16="http://schemas.microsoft.com/office/drawing/2014/main" id="{C3D09F41-D665-341A-A2D8-78F637D36060}"/>
              </a:ext>
            </a:extLst>
          </p:cNvPr>
          <p:cNvCxnSpPr>
            <a:cxnSpLocks/>
          </p:cNvCxnSpPr>
          <p:nvPr/>
        </p:nvCxnSpPr>
        <p:spPr>
          <a:xfrm flipH="1">
            <a:off x="1572608" y="2498144"/>
            <a:ext cx="153316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D03E6551-4F3D-4759-2D82-AA518DADF5CF}"/>
              </a:ext>
            </a:extLst>
          </p:cNvPr>
          <p:cNvSpPr txBox="1">
            <a:spLocks/>
          </p:cNvSpPr>
          <p:nvPr/>
        </p:nvSpPr>
        <p:spPr>
          <a:xfrm>
            <a:off x="1572608" y="2230388"/>
            <a:ext cx="9893112" cy="6329802"/>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900"/>
              </a:spcAft>
              <a:buNone/>
            </a:pPr>
            <a:endParaRPr lang="en-US" sz="4200" dirty="0">
              <a:latin typeface="Helvetica" panose="020B0604020202020204" pitchFamily="34" charset="0"/>
              <a:ea typeface="MS Mincho" panose="02020609040205080304" pitchFamily="49" charset="-128"/>
              <a:cs typeface="Helvetica" panose="020B0604020202020204" pitchFamily="34" charset="0"/>
            </a:endParaRPr>
          </a:p>
          <a:p>
            <a:pPr marL="0" indent="0">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p:txBody>
      </p:sp>
      <p:grpSp>
        <p:nvGrpSpPr>
          <p:cNvPr id="10" name="Group 9">
            <a:extLst>
              <a:ext uri="{FF2B5EF4-FFF2-40B4-BE49-F238E27FC236}">
                <a16:creationId xmlns:a16="http://schemas.microsoft.com/office/drawing/2014/main" id="{4C192DED-064A-6953-8F9C-D69BC4EEE843}"/>
              </a:ext>
            </a:extLst>
          </p:cNvPr>
          <p:cNvGrpSpPr/>
          <p:nvPr/>
        </p:nvGrpSpPr>
        <p:grpSpPr>
          <a:xfrm>
            <a:off x="1403110" y="2719403"/>
            <a:ext cx="5860544" cy="1717733"/>
            <a:chOff x="1823128" y="0"/>
            <a:chExt cx="5782522" cy="1735283"/>
          </a:xfrm>
          <a:solidFill>
            <a:schemeClr val="tx2">
              <a:lumMod val="90000"/>
              <a:lumOff val="10000"/>
            </a:schemeClr>
          </a:solidFill>
        </p:grpSpPr>
        <p:sp>
          <p:nvSpPr>
            <p:cNvPr id="11" name="Arrow: Pentagon 10">
              <a:extLst>
                <a:ext uri="{FF2B5EF4-FFF2-40B4-BE49-F238E27FC236}">
                  <a16:creationId xmlns:a16="http://schemas.microsoft.com/office/drawing/2014/main" id="{8330D0E7-875E-F8B1-A780-604CADA47133}"/>
                </a:ext>
              </a:extLst>
            </p:cNvPr>
            <p:cNvSpPr/>
            <p:nvPr/>
          </p:nvSpPr>
          <p:spPr>
            <a:xfrm rot="10800000">
              <a:off x="1823128" y="0"/>
              <a:ext cx="5782522" cy="1735283"/>
            </a:xfrm>
            <a:prstGeom prst="homePlate">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2" name="Arrow: Pentagon 4">
              <a:extLst>
                <a:ext uri="{FF2B5EF4-FFF2-40B4-BE49-F238E27FC236}">
                  <a16:creationId xmlns:a16="http://schemas.microsoft.com/office/drawing/2014/main" id="{0A1476F6-DF7D-3A94-1F25-11A9086DDD70}"/>
                </a:ext>
              </a:extLst>
            </p:cNvPr>
            <p:cNvSpPr txBox="1"/>
            <p:nvPr/>
          </p:nvSpPr>
          <p:spPr>
            <a:xfrm rot="21600000">
              <a:off x="2256949" y="0"/>
              <a:ext cx="5348701" cy="1735283"/>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147818" tIns="182880" rIns="341376" bIns="182880" numCol="1" spcCol="1270" anchor="ctr" anchorCtr="0">
              <a:noAutofit/>
            </a:bodyPr>
            <a:lstStyle/>
            <a:p>
              <a:pPr algn="ctr" defTabSz="2133600">
                <a:lnSpc>
                  <a:spcPct val="90000"/>
                </a:lnSpc>
                <a:spcAft>
                  <a:spcPct val="35000"/>
                </a:spcAft>
              </a:pPr>
              <a:r>
                <a:rPr lang="en-US" sz="4200" dirty="0"/>
                <a:t>Separate</a:t>
              </a:r>
              <a:r>
                <a:rPr lang="en-US" sz="4800" dirty="0"/>
                <a:t> </a:t>
              </a:r>
              <a:r>
                <a:rPr lang="en-US" sz="4200" dirty="0"/>
                <a:t>Users</a:t>
              </a:r>
            </a:p>
          </p:txBody>
        </p:sp>
      </p:grpSp>
      <p:sp>
        <p:nvSpPr>
          <p:cNvPr id="13" name="Oval 12" descr="Woman in wheelchair">
            <a:extLst>
              <a:ext uri="{FF2B5EF4-FFF2-40B4-BE49-F238E27FC236}">
                <a16:creationId xmlns:a16="http://schemas.microsoft.com/office/drawing/2014/main" id="{CC88BB48-0A13-4C1F-3EC8-1F46A19F5129}"/>
              </a:ext>
            </a:extLst>
          </p:cNvPr>
          <p:cNvSpPr/>
          <p:nvPr/>
        </p:nvSpPr>
        <p:spPr>
          <a:xfrm>
            <a:off x="202437" y="2720903"/>
            <a:ext cx="1758696" cy="1717733"/>
          </a:xfrm>
          <a:prstGeom prst="ellipse">
            <a:avLst/>
          </a:prstGeom>
          <a:blipFill>
            <a:blip r:embed="rId3">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4" name="Group 13">
            <a:extLst>
              <a:ext uri="{FF2B5EF4-FFF2-40B4-BE49-F238E27FC236}">
                <a16:creationId xmlns:a16="http://schemas.microsoft.com/office/drawing/2014/main" id="{BF5A3B35-FAC6-B1F3-00D7-DFC046F2B4CD}"/>
              </a:ext>
            </a:extLst>
          </p:cNvPr>
          <p:cNvGrpSpPr/>
          <p:nvPr/>
        </p:nvGrpSpPr>
        <p:grpSpPr>
          <a:xfrm>
            <a:off x="2053875" y="4646370"/>
            <a:ext cx="5961462" cy="1931010"/>
            <a:chOff x="1890320" y="2254278"/>
            <a:chExt cx="5782522" cy="1735283"/>
          </a:xfrm>
          <a:solidFill>
            <a:schemeClr val="tx2">
              <a:lumMod val="90000"/>
              <a:lumOff val="10000"/>
            </a:schemeClr>
          </a:solidFill>
        </p:grpSpPr>
        <p:sp>
          <p:nvSpPr>
            <p:cNvPr id="15" name="Arrow: Pentagon 14">
              <a:extLst>
                <a:ext uri="{FF2B5EF4-FFF2-40B4-BE49-F238E27FC236}">
                  <a16:creationId xmlns:a16="http://schemas.microsoft.com/office/drawing/2014/main" id="{A54D42AD-9714-D1BC-1331-91FB6535DA66}"/>
                </a:ext>
              </a:extLst>
            </p:cNvPr>
            <p:cNvSpPr/>
            <p:nvPr/>
          </p:nvSpPr>
          <p:spPr>
            <a:xfrm rot="10800000">
              <a:off x="1890320" y="2254278"/>
              <a:ext cx="5782522" cy="1735283"/>
            </a:xfrm>
            <a:prstGeom prst="homePlate">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4200"/>
            </a:p>
          </p:txBody>
        </p:sp>
        <p:sp>
          <p:nvSpPr>
            <p:cNvPr id="16" name="Arrow: Pentagon 7">
              <a:extLst>
                <a:ext uri="{FF2B5EF4-FFF2-40B4-BE49-F238E27FC236}">
                  <a16:creationId xmlns:a16="http://schemas.microsoft.com/office/drawing/2014/main" id="{8DD7D057-C010-25E9-9B45-E44AEFCED50C}"/>
                </a:ext>
              </a:extLst>
            </p:cNvPr>
            <p:cNvSpPr txBox="1"/>
            <p:nvPr/>
          </p:nvSpPr>
          <p:spPr>
            <a:xfrm rot="21600000">
              <a:off x="2324141" y="2254278"/>
              <a:ext cx="5348701" cy="1735283"/>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147818" tIns="182880" rIns="341376" bIns="182880" numCol="1" spcCol="1270" anchor="ctr" anchorCtr="0">
              <a:noAutofit/>
            </a:bodyPr>
            <a:lstStyle/>
            <a:p>
              <a:pPr algn="ctr" defTabSz="2133600">
                <a:lnSpc>
                  <a:spcPct val="90000"/>
                </a:lnSpc>
                <a:spcAft>
                  <a:spcPct val="35000"/>
                </a:spcAft>
              </a:pPr>
              <a:r>
                <a:rPr lang="en-US" sz="4200" dirty="0"/>
                <a:t>Minimize Conflict Points</a:t>
              </a:r>
            </a:p>
          </p:txBody>
        </p:sp>
      </p:grpSp>
      <p:grpSp>
        <p:nvGrpSpPr>
          <p:cNvPr id="17" name="Group 16">
            <a:extLst>
              <a:ext uri="{FF2B5EF4-FFF2-40B4-BE49-F238E27FC236}">
                <a16:creationId xmlns:a16="http://schemas.microsoft.com/office/drawing/2014/main" id="{193FF020-C016-CB43-7C34-1338185AD570}"/>
              </a:ext>
            </a:extLst>
          </p:cNvPr>
          <p:cNvGrpSpPr/>
          <p:nvPr/>
        </p:nvGrpSpPr>
        <p:grpSpPr>
          <a:xfrm>
            <a:off x="2773544" y="6732102"/>
            <a:ext cx="5961461" cy="1938717"/>
            <a:chOff x="1890320" y="4507557"/>
            <a:chExt cx="5782522" cy="1735283"/>
          </a:xfrm>
          <a:solidFill>
            <a:schemeClr val="tx2">
              <a:lumMod val="90000"/>
              <a:lumOff val="10000"/>
            </a:schemeClr>
          </a:solidFill>
        </p:grpSpPr>
        <p:sp>
          <p:nvSpPr>
            <p:cNvPr id="18" name="Arrow: Pentagon 17">
              <a:extLst>
                <a:ext uri="{FF2B5EF4-FFF2-40B4-BE49-F238E27FC236}">
                  <a16:creationId xmlns:a16="http://schemas.microsoft.com/office/drawing/2014/main" id="{06187348-87E9-4662-19AF-10AECD502F22}"/>
                </a:ext>
              </a:extLst>
            </p:cNvPr>
            <p:cNvSpPr/>
            <p:nvPr/>
          </p:nvSpPr>
          <p:spPr>
            <a:xfrm rot="10800000">
              <a:off x="1890320" y="4507557"/>
              <a:ext cx="5782522" cy="1735283"/>
            </a:xfrm>
            <a:prstGeom prst="homePlate">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4200"/>
            </a:p>
          </p:txBody>
        </p:sp>
        <p:sp>
          <p:nvSpPr>
            <p:cNvPr id="19" name="Arrow: Pentagon 10">
              <a:extLst>
                <a:ext uri="{FF2B5EF4-FFF2-40B4-BE49-F238E27FC236}">
                  <a16:creationId xmlns:a16="http://schemas.microsoft.com/office/drawing/2014/main" id="{3A5350C4-5FDE-B196-ADC7-65E4C8A81F34}"/>
                </a:ext>
              </a:extLst>
            </p:cNvPr>
            <p:cNvSpPr txBox="1"/>
            <p:nvPr/>
          </p:nvSpPr>
          <p:spPr>
            <a:xfrm>
              <a:off x="2324143" y="4507557"/>
              <a:ext cx="5171509" cy="1735283"/>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147818" tIns="182880" rIns="341376" bIns="182880" numCol="1" spcCol="1270" anchor="ctr" anchorCtr="0">
              <a:noAutofit/>
            </a:bodyPr>
            <a:lstStyle/>
            <a:p>
              <a:pPr algn="ctr" defTabSz="2133600">
                <a:lnSpc>
                  <a:spcPct val="90000"/>
                </a:lnSpc>
                <a:spcAft>
                  <a:spcPct val="35000"/>
                </a:spcAft>
              </a:pPr>
              <a:r>
                <a:rPr lang="en-US" sz="4200" dirty="0"/>
                <a:t>Increase Attentiveness/ Awareness</a:t>
              </a:r>
            </a:p>
          </p:txBody>
        </p:sp>
      </p:grpSp>
      <p:sp>
        <p:nvSpPr>
          <p:cNvPr id="20" name="Oval 19">
            <a:extLst>
              <a:ext uri="{FF2B5EF4-FFF2-40B4-BE49-F238E27FC236}">
                <a16:creationId xmlns:a16="http://schemas.microsoft.com/office/drawing/2014/main" id="{79A700FD-CAD4-393D-D667-6E2ADA19E0DF}"/>
              </a:ext>
            </a:extLst>
          </p:cNvPr>
          <p:cNvSpPr/>
          <p:nvPr/>
        </p:nvSpPr>
        <p:spPr>
          <a:xfrm>
            <a:off x="1472084" y="6885051"/>
            <a:ext cx="1788981" cy="1785768"/>
          </a:xfrm>
          <a:prstGeom prst="ellipse">
            <a:avLst/>
          </a:prstGeom>
          <a:blipFill rotWithShape="1">
            <a:blip r:embed="rId4"/>
            <a:srcRect/>
            <a:stretch>
              <a:fillRect l="-18000" r="-18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1" name="Oval 20">
            <a:extLst>
              <a:ext uri="{FF2B5EF4-FFF2-40B4-BE49-F238E27FC236}">
                <a16:creationId xmlns:a16="http://schemas.microsoft.com/office/drawing/2014/main" id="{21B506C6-DA4A-C7A1-3AD1-842AB1A69171}"/>
              </a:ext>
            </a:extLst>
          </p:cNvPr>
          <p:cNvSpPr/>
          <p:nvPr/>
        </p:nvSpPr>
        <p:spPr>
          <a:xfrm>
            <a:off x="875488" y="4638431"/>
            <a:ext cx="1873724" cy="1931010"/>
          </a:xfrm>
          <a:prstGeom prst="ellipse">
            <a:avLst/>
          </a:prstGeom>
          <a:blipFill dpi="0" rotWithShape="1">
            <a:blip r:embed="rId5"/>
            <a:srcRect/>
            <a:stretch>
              <a:fillRect l="-81957" r="9957"/>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22" name="Group 21">
            <a:extLst>
              <a:ext uri="{FF2B5EF4-FFF2-40B4-BE49-F238E27FC236}">
                <a16:creationId xmlns:a16="http://schemas.microsoft.com/office/drawing/2014/main" id="{81C4B229-4797-1933-63A7-C55308BCD969}"/>
              </a:ext>
            </a:extLst>
          </p:cNvPr>
          <p:cNvGrpSpPr/>
          <p:nvPr/>
        </p:nvGrpSpPr>
        <p:grpSpPr>
          <a:xfrm>
            <a:off x="9911612" y="2592952"/>
            <a:ext cx="5795637" cy="1818116"/>
            <a:chOff x="1823128" y="0"/>
            <a:chExt cx="5858376" cy="1735283"/>
          </a:xfrm>
          <a:solidFill>
            <a:schemeClr val="tx2">
              <a:lumMod val="90000"/>
              <a:lumOff val="10000"/>
            </a:schemeClr>
          </a:solidFill>
        </p:grpSpPr>
        <p:sp>
          <p:nvSpPr>
            <p:cNvPr id="23" name="Arrow: Pentagon 22">
              <a:extLst>
                <a:ext uri="{FF2B5EF4-FFF2-40B4-BE49-F238E27FC236}">
                  <a16:creationId xmlns:a16="http://schemas.microsoft.com/office/drawing/2014/main" id="{60165FB0-5E05-7971-A94B-EFF6FAD79A56}"/>
                </a:ext>
              </a:extLst>
            </p:cNvPr>
            <p:cNvSpPr/>
            <p:nvPr/>
          </p:nvSpPr>
          <p:spPr>
            <a:xfrm rot="10800000">
              <a:off x="1823128" y="0"/>
              <a:ext cx="5782522" cy="1735283"/>
            </a:xfrm>
            <a:prstGeom prst="homePlate">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4200"/>
            </a:p>
          </p:txBody>
        </p:sp>
        <p:sp>
          <p:nvSpPr>
            <p:cNvPr id="24" name="Arrow: Pentagon 4">
              <a:extLst>
                <a:ext uri="{FF2B5EF4-FFF2-40B4-BE49-F238E27FC236}">
                  <a16:creationId xmlns:a16="http://schemas.microsoft.com/office/drawing/2014/main" id="{59BFDD03-27B0-F052-8969-3A988AE3C61F}"/>
                </a:ext>
              </a:extLst>
            </p:cNvPr>
            <p:cNvSpPr txBox="1"/>
            <p:nvPr/>
          </p:nvSpPr>
          <p:spPr>
            <a:xfrm>
              <a:off x="2256949" y="0"/>
              <a:ext cx="5424555" cy="1735283"/>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147818" tIns="182880" rIns="341376" bIns="182880" numCol="1" spcCol="1270" anchor="ctr" anchorCtr="0">
              <a:noAutofit/>
            </a:bodyPr>
            <a:lstStyle/>
            <a:p>
              <a:pPr algn="ctr" defTabSz="2133600">
                <a:lnSpc>
                  <a:spcPct val="90000"/>
                </a:lnSpc>
                <a:spcAft>
                  <a:spcPct val="35000"/>
                </a:spcAft>
              </a:pPr>
              <a:r>
                <a:rPr lang="en-US" sz="4200" dirty="0"/>
                <a:t>Reallocate Roadway Cross Section</a:t>
              </a:r>
            </a:p>
          </p:txBody>
        </p:sp>
      </p:grpSp>
      <p:sp>
        <p:nvSpPr>
          <p:cNvPr id="25" name="Oval 24" descr="Woman in wheelchair">
            <a:extLst>
              <a:ext uri="{FF2B5EF4-FFF2-40B4-BE49-F238E27FC236}">
                <a16:creationId xmlns:a16="http://schemas.microsoft.com/office/drawing/2014/main" id="{F9EB029E-3B46-8BDD-0220-D1024C7EAC19}"/>
              </a:ext>
            </a:extLst>
          </p:cNvPr>
          <p:cNvSpPr/>
          <p:nvPr/>
        </p:nvSpPr>
        <p:spPr>
          <a:xfrm>
            <a:off x="8710940" y="2693334"/>
            <a:ext cx="1848201" cy="1717734"/>
          </a:xfrm>
          <a:prstGeom prst="ellipse">
            <a:avLst/>
          </a:prstGeom>
          <a:blipFill rotWithShape="1">
            <a:blip r:embed="rId6"/>
            <a:srcRect/>
            <a:stretch>
              <a:fillRect l="-53000" r="-5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26" name="Group 25">
            <a:extLst>
              <a:ext uri="{FF2B5EF4-FFF2-40B4-BE49-F238E27FC236}">
                <a16:creationId xmlns:a16="http://schemas.microsoft.com/office/drawing/2014/main" id="{055FBC95-B2D2-6F4E-C5C6-A1EB3C61A136}"/>
              </a:ext>
            </a:extLst>
          </p:cNvPr>
          <p:cNvGrpSpPr/>
          <p:nvPr/>
        </p:nvGrpSpPr>
        <p:grpSpPr>
          <a:xfrm>
            <a:off x="10723524" y="4612590"/>
            <a:ext cx="5961465" cy="1853106"/>
            <a:chOff x="1890320" y="2254278"/>
            <a:chExt cx="5782522" cy="1735283"/>
          </a:xfrm>
          <a:solidFill>
            <a:schemeClr val="tx2">
              <a:lumMod val="90000"/>
              <a:lumOff val="10000"/>
            </a:schemeClr>
          </a:solidFill>
        </p:grpSpPr>
        <p:sp>
          <p:nvSpPr>
            <p:cNvPr id="27" name="Arrow: Pentagon 26">
              <a:extLst>
                <a:ext uri="{FF2B5EF4-FFF2-40B4-BE49-F238E27FC236}">
                  <a16:creationId xmlns:a16="http://schemas.microsoft.com/office/drawing/2014/main" id="{82E6A853-727E-9BE2-641C-15AA6F2D565B}"/>
                </a:ext>
              </a:extLst>
            </p:cNvPr>
            <p:cNvSpPr/>
            <p:nvPr/>
          </p:nvSpPr>
          <p:spPr>
            <a:xfrm rot="10800000">
              <a:off x="1890320" y="2254278"/>
              <a:ext cx="5782522" cy="1735283"/>
            </a:xfrm>
            <a:prstGeom prst="homePlate">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4200"/>
            </a:p>
          </p:txBody>
        </p:sp>
        <p:sp>
          <p:nvSpPr>
            <p:cNvPr id="28" name="Arrow: Pentagon 4">
              <a:extLst>
                <a:ext uri="{FF2B5EF4-FFF2-40B4-BE49-F238E27FC236}">
                  <a16:creationId xmlns:a16="http://schemas.microsoft.com/office/drawing/2014/main" id="{F99CB957-F09F-57A5-EF6F-FA0142D24FCC}"/>
                </a:ext>
              </a:extLst>
            </p:cNvPr>
            <p:cNvSpPr txBox="1"/>
            <p:nvPr/>
          </p:nvSpPr>
          <p:spPr>
            <a:xfrm rot="21600000">
              <a:off x="2324141" y="2254278"/>
              <a:ext cx="5348701" cy="1735283"/>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147818" tIns="182880" rIns="341376" bIns="182880" numCol="1" spcCol="1270" anchor="ctr" anchorCtr="0">
              <a:noAutofit/>
            </a:bodyPr>
            <a:lstStyle/>
            <a:p>
              <a:pPr algn="ctr" defTabSz="2133600">
                <a:lnSpc>
                  <a:spcPct val="90000"/>
                </a:lnSpc>
                <a:spcAft>
                  <a:spcPct val="35000"/>
                </a:spcAft>
              </a:pPr>
              <a:r>
                <a:rPr lang="en-US" sz="4200" dirty="0"/>
                <a:t>Innovative  Intersection Design</a:t>
              </a:r>
            </a:p>
          </p:txBody>
        </p:sp>
      </p:grpSp>
      <p:sp>
        <p:nvSpPr>
          <p:cNvPr id="29" name="Oval 28">
            <a:extLst>
              <a:ext uri="{FF2B5EF4-FFF2-40B4-BE49-F238E27FC236}">
                <a16:creationId xmlns:a16="http://schemas.microsoft.com/office/drawing/2014/main" id="{66BA46FE-50A0-211F-B13D-632B7F0FEB71}"/>
              </a:ext>
            </a:extLst>
          </p:cNvPr>
          <p:cNvSpPr/>
          <p:nvPr/>
        </p:nvSpPr>
        <p:spPr>
          <a:xfrm>
            <a:off x="9422062" y="4612590"/>
            <a:ext cx="1788983" cy="1853106"/>
          </a:xfrm>
          <a:prstGeom prst="ellipse">
            <a:avLst/>
          </a:prstGeom>
          <a:blipFill rotWithShape="1">
            <a:blip r:embed="rId7"/>
            <a:srcRect/>
            <a:stretch>
              <a:fillRect l="-18000" r="-18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30" name="Group 29">
            <a:extLst>
              <a:ext uri="{FF2B5EF4-FFF2-40B4-BE49-F238E27FC236}">
                <a16:creationId xmlns:a16="http://schemas.microsoft.com/office/drawing/2014/main" id="{119CF6D6-46D1-142C-CBFF-1FFE816E26D6}"/>
              </a:ext>
            </a:extLst>
          </p:cNvPr>
          <p:cNvGrpSpPr/>
          <p:nvPr/>
        </p:nvGrpSpPr>
        <p:grpSpPr>
          <a:xfrm>
            <a:off x="11465720" y="6677798"/>
            <a:ext cx="5961462" cy="1853106"/>
            <a:chOff x="1890320" y="4507557"/>
            <a:chExt cx="5782522" cy="1735283"/>
          </a:xfrm>
          <a:solidFill>
            <a:schemeClr val="tx2">
              <a:lumMod val="90000"/>
              <a:lumOff val="10000"/>
            </a:schemeClr>
          </a:solidFill>
        </p:grpSpPr>
        <p:sp>
          <p:nvSpPr>
            <p:cNvPr id="31" name="Arrow: Pentagon 30">
              <a:extLst>
                <a:ext uri="{FF2B5EF4-FFF2-40B4-BE49-F238E27FC236}">
                  <a16:creationId xmlns:a16="http://schemas.microsoft.com/office/drawing/2014/main" id="{94D6C7D4-6AA1-1683-FD3A-BD098D22E69D}"/>
                </a:ext>
              </a:extLst>
            </p:cNvPr>
            <p:cNvSpPr/>
            <p:nvPr/>
          </p:nvSpPr>
          <p:spPr>
            <a:xfrm rot="10800000">
              <a:off x="1890320" y="4507557"/>
              <a:ext cx="5782522" cy="1735283"/>
            </a:xfrm>
            <a:prstGeom prst="homePlate">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4200"/>
            </a:p>
          </p:txBody>
        </p:sp>
        <p:sp>
          <p:nvSpPr>
            <p:cNvPr id="32" name="Arrow: Pentagon 4">
              <a:extLst>
                <a:ext uri="{FF2B5EF4-FFF2-40B4-BE49-F238E27FC236}">
                  <a16:creationId xmlns:a16="http://schemas.microsoft.com/office/drawing/2014/main" id="{FB49DA30-1604-9FCF-C769-F0B608AFE1EB}"/>
                </a:ext>
              </a:extLst>
            </p:cNvPr>
            <p:cNvSpPr txBox="1"/>
            <p:nvPr/>
          </p:nvSpPr>
          <p:spPr>
            <a:xfrm rot="21600000">
              <a:off x="2324141" y="4507557"/>
              <a:ext cx="5348701" cy="1735283"/>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147818" tIns="182880" rIns="341376" bIns="182880" numCol="1" spcCol="1270" anchor="ctr" anchorCtr="0">
              <a:noAutofit/>
            </a:bodyPr>
            <a:lstStyle/>
            <a:p>
              <a:pPr algn="ctr" defTabSz="2133600">
                <a:lnSpc>
                  <a:spcPct val="90000"/>
                </a:lnSpc>
                <a:spcAft>
                  <a:spcPct val="35000"/>
                </a:spcAft>
              </a:pPr>
              <a:r>
                <a:rPr lang="en-US" sz="4200" dirty="0"/>
                <a:t>Design for Target Speeds</a:t>
              </a:r>
            </a:p>
          </p:txBody>
        </p:sp>
      </p:grpSp>
      <p:sp>
        <p:nvSpPr>
          <p:cNvPr id="33" name="Oval 32">
            <a:extLst>
              <a:ext uri="{FF2B5EF4-FFF2-40B4-BE49-F238E27FC236}">
                <a16:creationId xmlns:a16="http://schemas.microsoft.com/office/drawing/2014/main" id="{67406D3E-C74B-79EA-0768-59B8C76CF1E9}"/>
              </a:ext>
            </a:extLst>
          </p:cNvPr>
          <p:cNvSpPr/>
          <p:nvPr/>
        </p:nvSpPr>
        <p:spPr>
          <a:xfrm>
            <a:off x="10164260" y="6677798"/>
            <a:ext cx="1788981" cy="1853106"/>
          </a:xfrm>
          <a:prstGeom prst="ellipse">
            <a:avLst/>
          </a:prstGeom>
          <a:blipFill rotWithShape="1">
            <a:blip r:embed="rId8"/>
            <a:srcRect/>
            <a:stretch>
              <a:fillRect l="-14000" r="-14000"/>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Tree>
    <p:extLst>
      <p:ext uri="{BB962C8B-B14F-4D97-AF65-F5344CB8AC3E}">
        <p14:creationId xmlns:p14="http://schemas.microsoft.com/office/powerpoint/2010/main" val="3341232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0B850-D109-9CFD-2C51-DD76233C79DB}"/>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ADAFF465-4DE5-4E06-4992-B0501B271687}"/>
              </a:ext>
            </a:extLst>
          </p:cNvPr>
          <p:cNvSpPr txBox="1"/>
          <p:nvPr/>
        </p:nvSpPr>
        <p:spPr>
          <a:xfrm>
            <a:off x="3699378" y="1638300"/>
            <a:ext cx="10889244" cy="3139321"/>
          </a:xfrm>
          <a:prstGeom prst="rect">
            <a:avLst/>
          </a:prstGeom>
          <a:noFill/>
        </p:spPr>
        <p:txBody>
          <a:bodyPr wrap="square">
            <a:spAutoFit/>
          </a:bodyPr>
          <a:lstStyle/>
          <a:p>
            <a:pPr algn="ctr"/>
            <a:r>
              <a:rPr lang="en-US" sz="6600" b="1" dirty="0">
                <a:ln w="0">
                  <a:solidFill>
                    <a:schemeClr val="tx1"/>
                  </a:solidFill>
                </a:ln>
                <a:solidFill>
                  <a:schemeClr val="tx2">
                    <a:lumMod val="75000"/>
                    <a:lumOff val="25000"/>
                  </a:schemeClr>
                </a:solidFill>
                <a:effectLst>
                  <a:outerShdw blurRad="38100" dist="19050" dir="2700000" algn="tl" rotWithShape="0">
                    <a:schemeClr val="dk1">
                      <a:alpha val="40000"/>
                    </a:schemeClr>
                  </a:outerShdw>
                </a:effectLst>
              </a:rPr>
              <a:t>Implementation of the SAFE SYSTEM  APPROACH in Kentucky</a:t>
            </a:r>
          </a:p>
        </p:txBody>
      </p:sp>
      <p:pic>
        <p:nvPicPr>
          <p:cNvPr id="2" name="Picture 1">
            <a:extLst>
              <a:ext uri="{FF2B5EF4-FFF2-40B4-BE49-F238E27FC236}">
                <a16:creationId xmlns:a16="http://schemas.microsoft.com/office/drawing/2014/main" id="{0328672F-5A9A-876C-5ABD-CC9D0BA787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378" y="5676900"/>
            <a:ext cx="2487470" cy="2384756"/>
          </a:xfrm>
          <a:prstGeom prst="rect">
            <a:avLst/>
          </a:prstGeom>
        </p:spPr>
      </p:pic>
      <p:pic>
        <p:nvPicPr>
          <p:cNvPr id="3" name="Picture 2">
            <a:extLst>
              <a:ext uri="{FF2B5EF4-FFF2-40B4-BE49-F238E27FC236}">
                <a16:creationId xmlns:a16="http://schemas.microsoft.com/office/drawing/2014/main" id="{B55501A8-7E7C-08E9-B7B4-76858FE9E8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08" t="11054" r="52783" b="11838"/>
          <a:stretch>
            <a:fillRect/>
          </a:stretch>
        </p:blipFill>
        <p:spPr bwMode="auto">
          <a:xfrm>
            <a:off x="10957560" y="5701862"/>
            <a:ext cx="3631062" cy="2384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816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2E5EC-CEB5-4908-469E-8C64101221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B04D71-1422-585C-E5E5-51BADDAC1D18}"/>
              </a:ext>
            </a:extLst>
          </p:cNvPr>
          <p:cNvSpPr txBox="1"/>
          <p:nvPr/>
        </p:nvSpPr>
        <p:spPr>
          <a:xfrm>
            <a:off x="631413" y="419100"/>
            <a:ext cx="17025174" cy="1015663"/>
          </a:xfrm>
          <a:prstGeom prst="rect">
            <a:avLst/>
          </a:prstGeom>
          <a:noFill/>
        </p:spPr>
        <p:txBody>
          <a:bodyPr wrap="none" rtlCol="0">
            <a:spAutoFit/>
          </a:bodyPr>
          <a:lstStyle/>
          <a:p>
            <a:r>
              <a:rPr lang="en-US" sz="6000" b="1" cap="all" dirty="0">
                <a:solidFill>
                  <a:schemeClr val="tx2">
                    <a:lumMod val="90000"/>
                    <a:lumOff val="10000"/>
                  </a:schemeClr>
                </a:solidFill>
              </a:rPr>
              <a:t>Implementing a safe system approach</a:t>
            </a:r>
          </a:p>
        </p:txBody>
      </p:sp>
      <p:graphicFrame>
        <p:nvGraphicFramePr>
          <p:cNvPr id="30" name="Diagram 29">
            <a:extLst>
              <a:ext uri="{FF2B5EF4-FFF2-40B4-BE49-F238E27FC236}">
                <a16:creationId xmlns:a16="http://schemas.microsoft.com/office/drawing/2014/main" id="{DDE565DD-9AB3-5D34-032B-4DDD81A89D5C}"/>
              </a:ext>
            </a:extLst>
          </p:cNvPr>
          <p:cNvGraphicFramePr/>
          <p:nvPr>
            <p:extLst>
              <p:ext uri="{D42A27DB-BD31-4B8C-83A1-F6EECF244321}">
                <p14:modId xmlns:p14="http://schemas.microsoft.com/office/powerpoint/2010/main" val="4051828794"/>
              </p:ext>
            </p:extLst>
          </p:nvPr>
        </p:nvGraphicFramePr>
        <p:xfrm>
          <a:off x="2934510" y="2019300"/>
          <a:ext cx="12418979" cy="71792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1869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0D8A4-7733-3588-FB65-83BB60D0FF1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B4065F-CB6D-06CA-7E83-0D9727F60A4E}"/>
              </a:ext>
            </a:extLst>
          </p:cNvPr>
          <p:cNvSpPr txBox="1"/>
          <p:nvPr/>
        </p:nvSpPr>
        <p:spPr>
          <a:xfrm>
            <a:off x="4207456" y="427254"/>
            <a:ext cx="9873087" cy="1015663"/>
          </a:xfrm>
          <a:prstGeom prst="rect">
            <a:avLst/>
          </a:prstGeom>
          <a:noFill/>
        </p:spPr>
        <p:txBody>
          <a:bodyPr wrap="none" rtlCol="0">
            <a:spAutoFit/>
          </a:bodyPr>
          <a:lstStyle/>
          <a:p>
            <a:r>
              <a:rPr lang="en-US" sz="6000" b="1" cap="all" dirty="0">
                <a:solidFill>
                  <a:schemeClr val="tx2">
                    <a:lumMod val="90000"/>
                    <a:lumOff val="10000"/>
                  </a:schemeClr>
                </a:solidFill>
              </a:rPr>
              <a:t>Implementation areas</a:t>
            </a:r>
          </a:p>
        </p:txBody>
      </p:sp>
      <p:graphicFrame>
        <p:nvGraphicFramePr>
          <p:cNvPr id="2" name="Diagram 1">
            <a:extLst>
              <a:ext uri="{FF2B5EF4-FFF2-40B4-BE49-F238E27FC236}">
                <a16:creationId xmlns:a16="http://schemas.microsoft.com/office/drawing/2014/main" id="{A69EB4F8-5185-8AA9-34BC-DBB267F37E31}"/>
              </a:ext>
            </a:extLst>
          </p:cNvPr>
          <p:cNvGraphicFramePr/>
          <p:nvPr>
            <p:extLst>
              <p:ext uri="{D42A27DB-BD31-4B8C-83A1-F6EECF244321}">
                <p14:modId xmlns:p14="http://schemas.microsoft.com/office/powerpoint/2010/main" val="2339504921"/>
              </p:ext>
            </p:extLst>
          </p:nvPr>
        </p:nvGraphicFramePr>
        <p:xfrm>
          <a:off x="2445695" y="1943100"/>
          <a:ext cx="13396608" cy="73832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7098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DD129DF-839B-AACF-B592-405C12A15E27}"/>
              </a:ext>
            </a:extLst>
          </p:cNvPr>
          <p:cNvGraphicFramePr/>
          <p:nvPr/>
        </p:nvGraphicFramePr>
        <p:xfrm>
          <a:off x="3389588" y="464765"/>
          <a:ext cx="16443435" cy="9372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54F0D3EF-E20C-34E5-A186-6C2B72E05BE1}"/>
              </a:ext>
            </a:extLst>
          </p:cNvPr>
          <p:cNvSpPr txBox="1"/>
          <p:nvPr/>
        </p:nvSpPr>
        <p:spPr>
          <a:xfrm>
            <a:off x="0" y="2193122"/>
            <a:ext cx="5943600" cy="1938992"/>
          </a:xfrm>
          <a:prstGeom prst="rect">
            <a:avLst/>
          </a:prstGeom>
          <a:noFill/>
        </p:spPr>
        <p:txBody>
          <a:bodyPr wrap="square" rtlCol="0">
            <a:spAutoFit/>
          </a:bodyPr>
          <a:lstStyle/>
          <a:p>
            <a:pPr algn="ctr"/>
            <a:r>
              <a:rPr lang="en-US" sz="6000" b="1" cap="all" dirty="0">
                <a:solidFill>
                  <a:schemeClr val="tx2">
                    <a:lumMod val="90000"/>
                    <a:lumOff val="10000"/>
                  </a:schemeClr>
                </a:solidFill>
              </a:rPr>
              <a:t>IMPROVEMENT TYPES</a:t>
            </a:r>
          </a:p>
        </p:txBody>
      </p:sp>
      <p:sp>
        <p:nvSpPr>
          <p:cNvPr id="4" name="Oval 3">
            <a:extLst>
              <a:ext uri="{FF2B5EF4-FFF2-40B4-BE49-F238E27FC236}">
                <a16:creationId xmlns:a16="http://schemas.microsoft.com/office/drawing/2014/main" id="{F1896782-C7CE-8F25-8036-300359AEB9C1}"/>
              </a:ext>
            </a:extLst>
          </p:cNvPr>
          <p:cNvSpPr/>
          <p:nvPr/>
        </p:nvSpPr>
        <p:spPr>
          <a:xfrm>
            <a:off x="5546762" y="0"/>
            <a:ext cx="12741240" cy="2922105"/>
          </a:xfrm>
          <a:prstGeom prst="ellipse">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3507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E3A8-5991-7ED3-FB06-DC0BF6BFD56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69FF25F-C208-ECA6-E433-0EFE1C219994}"/>
              </a:ext>
            </a:extLst>
          </p:cNvPr>
          <p:cNvSpPr txBox="1"/>
          <p:nvPr/>
        </p:nvSpPr>
        <p:spPr>
          <a:xfrm>
            <a:off x="6448251" y="419100"/>
            <a:ext cx="5739905" cy="1015663"/>
          </a:xfrm>
          <a:prstGeom prst="rect">
            <a:avLst/>
          </a:prstGeom>
          <a:noFill/>
        </p:spPr>
        <p:txBody>
          <a:bodyPr wrap="none" rtlCol="0">
            <a:spAutoFit/>
          </a:bodyPr>
          <a:lstStyle/>
          <a:p>
            <a:r>
              <a:rPr lang="en-US" sz="6000" b="1" cap="all" dirty="0">
                <a:solidFill>
                  <a:schemeClr val="tx2">
                    <a:lumMod val="90000"/>
                    <a:lumOff val="10000"/>
                  </a:schemeClr>
                </a:solidFill>
              </a:rPr>
              <a:t>SSA toolbox</a:t>
            </a:r>
          </a:p>
        </p:txBody>
      </p:sp>
      <p:pic>
        <p:nvPicPr>
          <p:cNvPr id="9" name="Picture 8">
            <a:extLst>
              <a:ext uri="{FF2B5EF4-FFF2-40B4-BE49-F238E27FC236}">
                <a16:creationId xmlns:a16="http://schemas.microsoft.com/office/drawing/2014/main" id="{787A7EBA-B075-1B25-72DF-20758290A45A}"/>
              </a:ext>
            </a:extLst>
          </p:cNvPr>
          <p:cNvPicPr>
            <a:picLocks noChangeAspect="1"/>
          </p:cNvPicPr>
          <p:nvPr/>
        </p:nvPicPr>
        <p:blipFill>
          <a:blip r:embed="rId3"/>
          <a:stretch>
            <a:fillRect/>
          </a:stretch>
        </p:blipFill>
        <p:spPr>
          <a:xfrm>
            <a:off x="2701720" y="3467100"/>
            <a:ext cx="13232966" cy="5978208"/>
          </a:xfrm>
          <a:prstGeom prst="rect">
            <a:avLst/>
          </a:prstGeom>
          <a:ln w="38100">
            <a:solidFill>
              <a:srgbClr val="F8D575"/>
            </a:solidFill>
          </a:ln>
        </p:spPr>
      </p:pic>
      <p:pic>
        <p:nvPicPr>
          <p:cNvPr id="6" name="Picture 5">
            <a:extLst>
              <a:ext uri="{FF2B5EF4-FFF2-40B4-BE49-F238E27FC236}">
                <a16:creationId xmlns:a16="http://schemas.microsoft.com/office/drawing/2014/main" id="{28129376-8F56-F7E6-02F0-7AF1F6322E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419100"/>
            <a:ext cx="2892882" cy="2892882"/>
          </a:xfrm>
          <a:prstGeom prst="rect">
            <a:avLst/>
          </a:prstGeom>
        </p:spPr>
      </p:pic>
    </p:spTree>
    <p:extLst>
      <p:ext uri="{BB962C8B-B14F-4D97-AF65-F5344CB8AC3E}">
        <p14:creationId xmlns:p14="http://schemas.microsoft.com/office/powerpoint/2010/main" val="3469133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E9D44-67DE-2BF4-A066-DCC257245B2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8E650C-E020-BAF9-AB2E-6F17D45A313B}"/>
              </a:ext>
            </a:extLst>
          </p:cNvPr>
          <p:cNvSpPr txBox="1"/>
          <p:nvPr/>
        </p:nvSpPr>
        <p:spPr>
          <a:xfrm>
            <a:off x="7073770" y="12565"/>
            <a:ext cx="4140459" cy="830997"/>
          </a:xfrm>
          <a:prstGeom prst="rect">
            <a:avLst/>
          </a:prstGeom>
          <a:noFill/>
        </p:spPr>
        <p:txBody>
          <a:bodyPr wrap="square" rtlCol="0">
            <a:spAutoFit/>
          </a:bodyPr>
          <a:lstStyle/>
          <a:p>
            <a:pPr algn="ctr"/>
            <a:r>
              <a:rPr lang="en-US" sz="4800" b="1" cap="all" dirty="0" err="1">
                <a:solidFill>
                  <a:schemeClr val="tx2">
                    <a:lumMod val="90000"/>
                    <a:lumOff val="10000"/>
                  </a:schemeClr>
                </a:solidFill>
              </a:rPr>
              <a:t>ssa</a:t>
            </a:r>
            <a:r>
              <a:rPr lang="en-US" sz="4800" b="1" cap="all" dirty="0">
                <a:solidFill>
                  <a:schemeClr val="tx2">
                    <a:lumMod val="90000"/>
                    <a:lumOff val="10000"/>
                  </a:schemeClr>
                </a:solidFill>
              </a:rPr>
              <a:t> tools</a:t>
            </a:r>
          </a:p>
        </p:txBody>
      </p:sp>
      <p:sp>
        <p:nvSpPr>
          <p:cNvPr id="5" name="TextBox 4">
            <a:extLst>
              <a:ext uri="{FF2B5EF4-FFF2-40B4-BE49-F238E27FC236}">
                <a16:creationId xmlns:a16="http://schemas.microsoft.com/office/drawing/2014/main" id="{431C02E9-F208-3FC9-E47D-97E376C51360}"/>
              </a:ext>
            </a:extLst>
          </p:cNvPr>
          <p:cNvSpPr txBox="1"/>
          <p:nvPr/>
        </p:nvSpPr>
        <p:spPr>
          <a:xfrm>
            <a:off x="1181100" y="1295400"/>
            <a:ext cx="15925800" cy="7696200"/>
          </a:xfrm>
          <a:prstGeom prst="rect">
            <a:avLst/>
          </a:prstGeom>
          <a:noFill/>
        </p:spPr>
        <p:txBody>
          <a:bodyPr wrap="square" numCol="2">
            <a:spAutoFit/>
          </a:bodyPr>
          <a:lstStyle/>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Address Visual Traps with Pavement Markings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Back-in Angle Parking </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Buffered Bike Lanes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Cable Median Barrier</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Centerline Buffers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Centerline Turn Hardening</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Colored Pavement</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Convert Low-Volume Intersections from </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eaLnBrk="0" fontAlgn="base" hangingPunct="0">
              <a:lnSpc>
                <a:spcPts val="2000"/>
              </a:lnSpc>
              <a:spcAft>
                <a:spcPts val="800"/>
              </a:spcAft>
              <a:buNone/>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Two-Way Stop to All-Way Stop Control</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Curb Extensions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Curve Widening</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Enhanced Signing</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Evaluate and Implement Road Reconfigurations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Flashing Yellow Right Turns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Friction Surface Treatments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High Visibility Crosswalks </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Increase Use of Roadside Barriers and End Terminals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eaLnBrk="0" fontAlgn="base" hangingPunct="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Intersection Buffers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Lateral Shifts and Chicanes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Leading Pedestrian Interval (LPI)</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Lighting</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Median and Pedestrian Refuge Island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Median Barriers on Undivided Roadways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0" dirty="0">
                <a:effectLst/>
                <a:latin typeface="Aptos" panose="020B0004020202020204" pitchFamily="34" charset="0"/>
                <a:ea typeface="Times New Roman" panose="02020603050405020304" pitchFamily="18" charset="0"/>
                <a:cs typeface="Times New Roman" panose="02020603050405020304" pitchFamily="18" charset="0"/>
              </a:rPr>
              <a:t>Positive Offset Turn Lanes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0" dirty="0">
                <a:effectLst/>
                <a:latin typeface="Aptos" panose="020B0004020202020204" pitchFamily="34" charset="0"/>
                <a:ea typeface="Times New Roman" panose="02020603050405020304" pitchFamily="18" charset="0"/>
                <a:cs typeface="Times New Roman" panose="02020603050405020304" pitchFamily="18" charset="0"/>
              </a:rPr>
              <a:t>Protected Intersections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Raised Intersections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Rectangular Rapid Flashing Beacon</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Rest in Red</a:t>
            </a: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Roadway Narrowing - Pavement Markings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0" dirty="0">
                <a:effectLst/>
                <a:latin typeface="Aptos" panose="020B0004020202020204" pitchFamily="34" charset="0"/>
                <a:ea typeface="Times New Roman" panose="02020603050405020304" pitchFamily="18" charset="0"/>
                <a:cs typeface="Times New Roman" panose="02020603050405020304" pitchFamily="18" charset="0"/>
              </a:rPr>
              <a:t>Sequential Dynamic Chevron Warning System</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Slope Flattening</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Speed Feedback and Changeable Message Signs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Speed Reduction Markings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Successively Smaller Curves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Supplemental In-Lane Pavement Markings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Superelevation Improvement</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Speed Hump</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Speed Tables and Raised </a:t>
            </a:r>
            <a:r>
              <a:rPr lang="en-US" sz="24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Crosswalks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Transverse Pavement Rumbles</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ts val="2000"/>
              </a:lnSpc>
              <a:spcAft>
                <a:spcPts val="800"/>
              </a:spcAft>
              <a:buFont typeface="Arial" panose="020B0604020202020204" pitchFamily="34" charset="0"/>
              <a:buChar char="•"/>
              <a:tabLst>
                <a:tab pos="457200" algn="l"/>
              </a:tabLst>
            </a:pPr>
            <a:r>
              <a:rPr lang="en-US" sz="2400" b="1" kern="1200" dirty="0">
                <a:solidFill>
                  <a:srgbClr val="000000"/>
                </a:solidFill>
                <a:effectLst/>
                <a:latin typeface="Aptos" panose="020B0004020202020204" pitchFamily="34" charset="0"/>
                <a:ea typeface="Times New Roman" panose="02020603050405020304" pitchFamily="18" charset="0"/>
                <a:cs typeface="Helvetica" panose="020B0604020202020204" pitchFamily="34" charset="0"/>
              </a:rPr>
              <a:t>Two-Way Left Turn Lane (TWLTL) Restrictions</a:t>
            </a:r>
          </a:p>
          <a:p>
            <a:pPr marL="342900" marR="0" lvl="0" indent="-342900">
              <a:lnSpc>
                <a:spcPts val="2000"/>
              </a:lnSpc>
              <a:spcAft>
                <a:spcPts val="800"/>
              </a:spcAft>
              <a:buFont typeface="Arial" panose="020B0604020202020204" pitchFamily="34" charset="0"/>
              <a:buChar char="•"/>
              <a:tabLst>
                <a:tab pos="457200" algn="l"/>
              </a:tabLst>
            </a:pPr>
            <a:r>
              <a:rPr lang="en-US" sz="2400" b="1" dirty="0">
                <a:solidFill>
                  <a:srgbClr val="000000"/>
                </a:solidFill>
                <a:latin typeface="Aptos" panose="020B0004020202020204" pitchFamily="34" charset="0"/>
                <a:ea typeface="Aptos" panose="020B0004020202020204" pitchFamily="34" charset="0"/>
                <a:cs typeface="Helvetica" panose="020B0604020202020204" pitchFamily="34" charset="0"/>
              </a:rPr>
              <a:t>Use Traffic Signal Timing to meet Target Speed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11367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F6AF5-5EAA-AA8E-AF0B-EE0041DBFE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7309FF1-8B4C-4408-2CDF-0BE070D1B355}"/>
              </a:ext>
            </a:extLst>
          </p:cNvPr>
          <p:cNvSpPr txBox="1"/>
          <p:nvPr/>
        </p:nvSpPr>
        <p:spPr>
          <a:xfrm>
            <a:off x="5787036" y="272969"/>
            <a:ext cx="5739905" cy="1015663"/>
          </a:xfrm>
          <a:prstGeom prst="rect">
            <a:avLst/>
          </a:prstGeom>
          <a:noFill/>
        </p:spPr>
        <p:txBody>
          <a:bodyPr wrap="none" rtlCol="0">
            <a:spAutoFit/>
          </a:bodyPr>
          <a:lstStyle/>
          <a:p>
            <a:r>
              <a:rPr lang="en-US" sz="6000" b="1" cap="all" dirty="0">
                <a:solidFill>
                  <a:schemeClr val="tx2">
                    <a:lumMod val="90000"/>
                    <a:lumOff val="10000"/>
                  </a:schemeClr>
                </a:solidFill>
              </a:rPr>
              <a:t>SSA Toolbox</a:t>
            </a:r>
          </a:p>
        </p:txBody>
      </p:sp>
      <p:graphicFrame>
        <p:nvGraphicFramePr>
          <p:cNvPr id="8" name="Diagram 7">
            <a:extLst>
              <a:ext uri="{FF2B5EF4-FFF2-40B4-BE49-F238E27FC236}">
                <a16:creationId xmlns:a16="http://schemas.microsoft.com/office/drawing/2014/main" id="{0D49D435-193F-030A-7A9B-53CE10490AC1}"/>
              </a:ext>
            </a:extLst>
          </p:cNvPr>
          <p:cNvGraphicFramePr/>
          <p:nvPr>
            <p:extLst>
              <p:ext uri="{D42A27DB-BD31-4B8C-83A1-F6EECF244321}">
                <p14:modId xmlns:p14="http://schemas.microsoft.com/office/powerpoint/2010/main" val="434916199"/>
              </p:ext>
            </p:extLst>
          </p:nvPr>
        </p:nvGraphicFramePr>
        <p:xfrm>
          <a:off x="1576062" y="2034168"/>
          <a:ext cx="14161851" cy="74720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ontent Placeholder 2">
            <a:extLst>
              <a:ext uri="{FF2B5EF4-FFF2-40B4-BE49-F238E27FC236}">
                <a16:creationId xmlns:a16="http://schemas.microsoft.com/office/drawing/2014/main" id="{491D8BED-2F05-9B5F-AAB3-95DF01A8C472}"/>
              </a:ext>
            </a:extLst>
          </p:cNvPr>
          <p:cNvSpPr txBox="1">
            <a:spLocks/>
          </p:cNvSpPr>
          <p:nvPr/>
        </p:nvSpPr>
        <p:spPr>
          <a:xfrm>
            <a:off x="4702034" y="1455253"/>
            <a:ext cx="7909908" cy="578915"/>
          </a:xfrm>
          <a:prstGeom prst="rect">
            <a:avLst/>
          </a:prstGeom>
        </p:spPr>
        <p:txBody>
          <a:bodyPr vert="horz" lIns="137160" tIns="68580" rIns="137160" bIns="6858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600" dirty="0">
                <a:latin typeface="Helvetica Light" panose="020B0403020202020204" pitchFamily="34" charset="0"/>
                <a:ea typeface="MS Mincho" panose="02020609040205080304" pitchFamily="49" charset="-128"/>
                <a:cs typeface="Times New Roman" panose="02020603050405020304" pitchFamily="18" charset="0"/>
              </a:rPr>
              <a:t>Filter Groups</a:t>
            </a:r>
            <a:endParaRPr lang="en-US" sz="3000" dirty="0">
              <a:latin typeface="Helvetica" pitchFamily="2" charset="0"/>
              <a:ea typeface="MS Mincho" panose="02020609040205080304" pitchFamily="49" charset="-128"/>
              <a:cs typeface="Times New Roman" panose="02020603050405020304" pitchFamily="18" charset="0"/>
            </a:endParaRPr>
          </a:p>
          <a:p>
            <a:pPr marL="0" indent="0" algn="ctr">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lgn="ctr">
              <a:spcBef>
                <a:spcPts val="0"/>
              </a:spcBef>
              <a:buNone/>
            </a:pPr>
            <a:endParaRPr lang="en-US" sz="4200" dirty="0">
              <a:latin typeface="Calibri" panose="020F0502020204030204" pitchFamily="34" charset="0"/>
              <a:ea typeface="MS Mincho" panose="02020609040205080304" pitchFamily="49" charset="-128"/>
              <a:cs typeface="Times New Roman" panose="02020603050405020304" pitchFamily="18" charset="0"/>
            </a:endParaRPr>
          </a:p>
          <a:p>
            <a:pPr marL="0" indent="0" algn="ctr">
              <a:spcBef>
                <a:spcPts val="0"/>
              </a:spcBef>
              <a:buNone/>
            </a:pPr>
            <a:endParaRPr lang="en-US" sz="4200" dirty="0">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111702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24AC0-B41A-727E-587D-C0D264C88B4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BC99F59-295B-2A5C-BD36-EBD91AEC19CB}"/>
              </a:ext>
            </a:extLst>
          </p:cNvPr>
          <p:cNvSpPr txBox="1"/>
          <p:nvPr/>
        </p:nvSpPr>
        <p:spPr>
          <a:xfrm>
            <a:off x="609601" y="490832"/>
            <a:ext cx="17449800" cy="1569660"/>
          </a:xfrm>
          <a:prstGeom prst="rect">
            <a:avLst/>
          </a:prstGeom>
          <a:noFill/>
        </p:spPr>
        <p:txBody>
          <a:bodyPr wrap="square" rtlCol="0">
            <a:spAutoFit/>
          </a:bodyPr>
          <a:lstStyle/>
          <a:p>
            <a:pPr defTabSz="1371600" eaLnBrk="1" fontAlgn="auto" hangingPunct="1">
              <a:spcBef>
                <a:spcPts val="0"/>
              </a:spcBef>
              <a:spcAft>
                <a:spcPts val="0"/>
              </a:spcAft>
              <a:defRPr/>
            </a:pPr>
            <a:r>
              <a:rPr lang="en-US" sz="4800" b="1" cap="all" dirty="0">
                <a:solidFill>
                  <a:schemeClr val="accent1">
                    <a:lumMod val="75000"/>
                  </a:schemeClr>
                </a:solidFill>
                <a:latin typeface="Aptos" panose="02110004020202020204"/>
              </a:rPr>
              <a:t>Two-pronged approach:</a:t>
            </a:r>
          </a:p>
          <a:p>
            <a:pPr defTabSz="1371600" eaLnBrk="1" fontAlgn="auto" hangingPunct="1">
              <a:spcBef>
                <a:spcPts val="0"/>
              </a:spcBef>
              <a:spcAft>
                <a:spcPts val="0"/>
              </a:spcAft>
              <a:defRPr/>
            </a:pPr>
            <a:r>
              <a:rPr lang="en-US" sz="4800" b="1" cap="all" dirty="0">
                <a:solidFill>
                  <a:schemeClr val="accent1">
                    <a:lumMod val="75000"/>
                  </a:schemeClr>
                </a:solidFill>
                <a:latin typeface="Aptos" panose="02110004020202020204"/>
              </a:rPr>
              <a:t>project development and the resurfacing program</a:t>
            </a:r>
          </a:p>
        </p:txBody>
      </p:sp>
      <p:sp>
        <p:nvSpPr>
          <p:cNvPr id="6" name="TextBox 5">
            <a:extLst>
              <a:ext uri="{FF2B5EF4-FFF2-40B4-BE49-F238E27FC236}">
                <a16:creationId xmlns:a16="http://schemas.microsoft.com/office/drawing/2014/main" id="{22509AFE-127B-B79D-FFA2-694704C4BDF3}"/>
              </a:ext>
            </a:extLst>
          </p:cNvPr>
          <p:cNvSpPr txBox="1"/>
          <p:nvPr/>
        </p:nvSpPr>
        <p:spPr>
          <a:xfrm>
            <a:off x="609600" y="2253858"/>
            <a:ext cx="12801600" cy="4807342"/>
          </a:xfrm>
          <a:prstGeom prst="rect">
            <a:avLst/>
          </a:prstGeom>
          <a:noFill/>
        </p:spPr>
        <p:txBody>
          <a:bodyPr wrap="square">
            <a:spAutoFit/>
          </a:bodyPr>
          <a:lstStyle/>
          <a:p>
            <a:pPr marL="685800" indent="-685800" defTabSz="1371600" eaLnBrk="1" fontAlgn="auto" hangingPunct="1">
              <a:lnSpc>
                <a:spcPct val="107000"/>
              </a:lnSpc>
              <a:spcBef>
                <a:spcPts val="0"/>
              </a:spcBef>
              <a:spcAft>
                <a:spcPts val="0"/>
              </a:spcAft>
              <a:buFont typeface="Arial" panose="020B0604020202020204" pitchFamily="34" charset="0"/>
              <a:buChar char="•"/>
              <a:defRPr/>
            </a:pPr>
            <a:r>
              <a:rPr lang="en-US" sz="4800"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Highway Plan projects touch a very small percentage of the total roadway network each year and never touch significant portions of the network.</a:t>
            </a:r>
          </a:p>
          <a:p>
            <a:pPr marL="685800" indent="-685800" defTabSz="1371600" eaLnBrk="1" fontAlgn="auto" hangingPunct="1">
              <a:lnSpc>
                <a:spcPct val="107000"/>
              </a:lnSpc>
              <a:spcBef>
                <a:spcPts val="0"/>
              </a:spcBef>
              <a:spcAft>
                <a:spcPts val="0"/>
              </a:spcAft>
              <a:buFont typeface="Arial" panose="020B0604020202020204" pitchFamily="34" charset="0"/>
              <a:buChar char="•"/>
              <a:defRPr/>
            </a:pPr>
            <a:endParaRPr lang="en-US" sz="48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marL="685800" indent="-685800" defTabSz="1371600" eaLnBrk="1" fontAlgn="auto" hangingPunct="1">
              <a:lnSpc>
                <a:spcPct val="107000"/>
              </a:lnSpc>
              <a:spcBef>
                <a:spcPts val="0"/>
              </a:spcBef>
              <a:spcAft>
                <a:spcPts val="0"/>
              </a:spcAft>
              <a:buFont typeface="Arial" panose="020B0604020202020204" pitchFamily="34" charset="0"/>
              <a:buChar char="•"/>
              <a:defRPr/>
            </a:pPr>
            <a:endParaRPr lang="en-US" sz="4800" kern="100" dirty="0">
              <a:solidFill>
                <a:srgbClr val="FF0000"/>
              </a:solidFill>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01CEFE72-0153-8206-19C7-309CB13B8B0C}"/>
              </a:ext>
            </a:extLst>
          </p:cNvPr>
          <p:cNvPicPr>
            <a:picLocks noChangeAspect="1"/>
          </p:cNvPicPr>
          <p:nvPr/>
        </p:nvPicPr>
        <p:blipFill>
          <a:blip r:embed="rId3"/>
          <a:stretch>
            <a:fillRect/>
          </a:stretch>
        </p:blipFill>
        <p:spPr>
          <a:xfrm>
            <a:off x="609600" y="5743699"/>
            <a:ext cx="4138587" cy="2722549"/>
          </a:xfrm>
          <a:prstGeom prst="rect">
            <a:avLst/>
          </a:prstGeom>
        </p:spPr>
      </p:pic>
      <p:sp>
        <p:nvSpPr>
          <p:cNvPr id="9" name="TextBox 8">
            <a:extLst>
              <a:ext uri="{FF2B5EF4-FFF2-40B4-BE49-F238E27FC236}">
                <a16:creationId xmlns:a16="http://schemas.microsoft.com/office/drawing/2014/main" id="{4EA54FC6-3CDD-D5FC-4674-EADEB869B112}"/>
              </a:ext>
            </a:extLst>
          </p:cNvPr>
          <p:cNvSpPr txBox="1"/>
          <p:nvPr/>
        </p:nvSpPr>
        <p:spPr>
          <a:xfrm>
            <a:off x="4892565" y="5743699"/>
            <a:ext cx="12599869" cy="2436308"/>
          </a:xfrm>
          <a:prstGeom prst="rect">
            <a:avLst/>
          </a:prstGeom>
          <a:noFill/>
        </p:spPr>
        <p:txBody>
          <a:bodyPr wrap="square" rtlCol="0">
            <a:spAutoFit/>
          </a:bodyPr>
          <a:lstStyle/>
          <a:p>
            <a:pPr marL="685800" indent="-685800">
              <a:lnSpc>
                <a:spcPct val="107000"/>
              </a:lnSpc>
              <a:buFont typeface="Arial" panose="020B0604020202020204" pitchFamily="34" charset="0"/>
              <a:buChar char="•"/>
              <a:defRPr/>
            </a:pPr>
            <a:r>
              <a:rPr lang="en-US" sz="4800"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The Resurfacing Program eventually touches almost every portion of the network including all roadway classifications.</a:t>
            </a:r>
          </a:p>
        </p:txBody>
      </p:sp>
      <p:pic>
        <p:nvPicPr>
          <p:cNvPr id="3" name="Picture 2">
            <a:extLst>
              <a:ext uri="{FF2B5EF4-FFF2-40B4-BE49-F238E27FC236}">
                <a16:creationId xmlns:a16="http://schemas.microsoft.com/office/drawing/2014/main" id="{34ABB745-BC67-ABBF-76BF-9939D767FC8F}"/>
              </a:ext>
            </a:extLst>
          </p:cNvPr>
          <p:cNvPicPr>
            <a:picLocks noChangeAspect="1"/>
          </p:cNvPicPr>
          <p:nvPr/>
        </p:nvPicPr>
        <p:blipFill>
          <a:blip r:embed="rId4"/>
          <a:stretch>
            <a:fillRect/>
          </a:stretch>
        </p:blipFill>
        <p:spPr>
          <a:xfrm>
            <a:off x="13778739" y="2258055"/>
            <a:ext cx="3697929" cy="3114045"/>
          </a:xfrm>
          <a:prstGeom prst="rect">
            <a:avLst/>
          </a:prstGeom>
        </p:spPr>
      </p:pic>
      <p:sp>
        <p:nvSpPr>
          <p:cNvPr id="8" name="TextBox 7">
            <a:extLst>
              <a:ext uri="{FF2B5EF4-FFF2-40B4-BE49-F238E27FC236}">
                <a16:creationId xmlns:a16="http://schemas.microsoft.com/office/drawing/2014/main" id="{EFE56A1D-7227-BC80-BAD2-E859E4DF6E8F}"/>
              </a:ext>
            </a:extLst>
          </p:cNvPr>
          <p:cNvSpPr txBox="1"/>
          <p:nvPr/>
        </p:nvSpPr>
        <p:spPr>
          <a:xfrm>
            <a:off x="609600" y="8940549"/>
            <a:ext cx="16535400" cy="855619"/>
          </a:xfrm>
          <a:prstGeom prst="rect">
            <a:avLst/>
          </a:prstGeom>
          <a:noFill/>
        </p:spPr>
        <p:txBody>
          <a:bodyPr wrap="square" rtlCol="0">
            <a:spAutoFit/>
          </a:bodyPr>
          <a:lstStyle/>
          <a:p>
            <a:pPr marL="685800" indent="-685800">
              <a:lnSpc>
                <a:spcPct val="107000"/>
              </a:lnSpc>
              <a:buFont typeface="Arial" panose="020B0604020202020204" pitchFamily="34" charset="0"/>
              <a:buChar char="•"/>
              <a:defRPr/>
            </a:pPr>
            <a:r>
              <a:rPr lang="en-US" sz="4800"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SSA Training is under development for both approaches.</a:t>
            </a:r>
          </a:p>
        </p:txBody>
      </p:sp>
    </p:spTree>
    <p:extLst>
      <p:ext uri="{BB962C8B-B14F-4D97-AF65-F5344CB8AC3E}">
        <p14:creationId xmlns:p14="http://schemas.microsoft.com/office/powerpoint/2010/main" val="2000445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4966DA9-5361-A8BE-7C28-B16208B79EDE}"/>
              </a:ext>
            </a:extLst>
          </p:cNvPr>
          <p:cNvSpPr/>
          <p:nvPr/>
        </p:nvSpPr>
        <p:spPr>
          <a:xfrm>
            <a:off x="5037296" y="1866900"/>
            <a:ext cx="8213402" cy="1938992"/>
          </a:xfrm>
          <a:prstGeom prst="rect">
            <a:avLst/>
          </a:prstGeom>
          <a:noFill/>
        </p:spPr>
        <p:txBody>
          <a:bodyPr wrap="none" lIns="91440" tIns="45720" rIns="91440" bIns="45720">
            <a:spAutoFit/>
          </a:bodyPr>
          <a:lstStyle/>
          <a:p>
            <a:pPr algn="ctr" defTabSz="1371600" eaLnBrk="1" fontAlgn="auto" hangingPunct="1">
              <a:spcBef>
                <a:spcPts val="0"/>
              </a:spcBef>
              <a:spcAft>
                <a:spcPts val="0"/>
              </a:spcAft>
              <a:defRPr/>
            </a:pPr>
            <a:r>
              <a:rPr lang="en-US" sz="6000" b="1" dirty="0">
                <a:solidFill>
                  <a:schemeClr val="accent1"/>
                </a:solidFill>
                <a:latin typeface="Aptos" panose="02110004020202020204"/>
              </a:rPr>
              <a:t>Safe System Approach </a:t>
            </a:r>
          </a:p>
          <a:p>
            <a:pPr algn="ctr" defTabSz="1371600" eaLnBrk="1" fontAlgn="auto" hangingPunct="1">
              <a:spcBef>
                <a:spcPts val="0"/>
              </a:spcBef>
              <a:spcAft>
                <a:spcPts val="0"/>
              </a:spcAft>
              <a:defRPr/>
            </a:pPr>
            <a:r>
              <a:rPr lang="en-US" sz="6000" b="1" dirty="0">
                <a:solidFill>
                  <a:schemeClr val="accent1"/>
                </a:solidFill>
                <a:latin typeface="Aptos" panose="02110004020202020204"/>
              </a:rPr>
              <a:t>Tools and Strategies</a:t>
            </a:r>
          </a:p>
        </p:txBody>
      </p:sp>
      <p:sp>
        <p:nvSpPr>
          <p:cNvPr id="5" name="Rectangle: Rounded Corners 4">
            <a:extLst>
              <a:ext uri="{FF2B5EF4-FFF2-40B4-BE49-F238E27FC236}">
                <a16:creationId xmlns:a16="http://schemas.microsoft.com/office/drawing/2014/main" id="{C170E805-1C93-C78C-8982-B67DEE437FEA}"/>
              </a:ext>
            </a:extLst>
          </p:cNvPr>
          <p:cNvSpPr/>
          <p:nvPr/>
        </p:nvSpPr>
        <p:spPr>
          <a:xfrm>
            <a:off x="4488535" y="5728379"/>
            <a:ext cx="8415580" cy="1133546"/>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rgbClr val="F8D575"/>
                </a:solidFill>
              </a:rPr>
              <a:t>   </a:t>
            </a:r>
          </a:p>
        </p:txBody>
      </p:sp>
      <p:pic>
        <p:nvPicPr>
          <p:cNvPr id="7" name="Picture 6">
            <a:extLst>
              <a:ext uri="{FF2B5EF4-FFF2-40B4-BE49-F238E27FC236}">
                <a16:creationId xmlns:a16="http://schemas.microsoft.com/office/drawing/2014/main" id="{D1DC7E46-0A75-D0E6-7A3E-E80726BEBC47}"/>
              </a:ext>
            </a:extLst>
          </p:cNvPr>
          <p:cNvPicPr>
            <a:picLocks noChangeAspect="1"/>
          </p:cNvPicPr>
          <p:nvPr/>
        </p:nvPicPr>
        <p:blipFill>
          <a:blip r:embed="rId5"/>
          <a:srcRect t="6911"/>
          <a:stretch>
            <a:fillRect/>
          </a:stretch>
        </p:blipFill>
        <p:spPr>
          <a:xfrm>
            <a:off x="6374206" y="3888963"/>
            <a:ext cx="4644237" cy="4812378"/>
          </a:xfrm>
          <a:prstGeom prst="ellipse">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974FC-9E91-C03B-7B7E-4E059DAD040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9D77AD7-115B-9814-7A88-E7AEC73BD10B}"/>
              </a:ext>
            </a:extLst>
          </p:cNvPr>
          <p:cNvSpPr txBox="1"/>
          <p:nvPr/>
        </p:nvSpPr>
        <p:spPr>
          <a:xfrm>
            <a:off x="0" y="316468"/>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Buffered Bike Lanes</a:t>
            </a:r>
          </a:p>
        </p:txBody>
      </p:sp>
      <p:pic>
        <p:nvPicPr>
          <p:cNvPr id="2" name="Picture 1">
            <a:extLst>
              <a:ext uri="{FF2B5EF4-FFF2-40B4-BE49-F238E27FC236}">
                <a16:creationId xmlns:a16="http://schemas.microsoft.com/office/drawing/2014/main" id="{D62FA01D-A247-2B7B-CEF2-4CFDA8AC6A84}"/>
              </a:ext>
            </a:extLst>
          </p:cNvPr>
          <p:cNvPicPr>
            <a:picLocks noChangeAspect="1"/>
          </p:cNvPicPr>
          <p:nvPr/>
        </p:nvPicPr>
        <p:blipFill>
          <a:blip r:embed="rId3"/>
          <a:stretch>
            <a:fillRect/>
          </a:stretch>
        </p:blipFill>
        <p:spPr>
          <a:xfrm>
            <a:off x="12419196" y="0"/>
            <a:ext cx="5868804" cy="1371600"/>
          </a:xfrm>
          <a:prstGeom prst="rect">
            <a:avLst/>
          </a:prstGeom>
        </p:spPr>
      </p:pic>
      <p:pic>
        <p:nvPicPr>
          <p:cNvPr id="4" name="Picture 3">
            <a:extLst>
              <a:ext uri="{FF2B5EF4-FFF2-40B4-BE49-F238E27FC236}">
                <a16:creationId xmlns:a16="http://schemas.microsoft.com/office/drawing/2014/main" id="{8DF9C78A-4E1F-EE4F-5728-F0AD0194A87D}"/>
              </a:ext>
            </a:extLst>
          </p:cNvPr>
          <p:cNvPicPr>
            <a:picLocks noChangeAspect="1"/>
          </p:cNvPicPr>
          <p:nvPr/>
        </p:nvPicPr>
        <p:blipFill>
          <a:blip r:embed="rId4"/>
          <a:stretch>
            <a:fillRect/>
          </a:stretch>
        </p:blipFill>
        <p:spPr>
          <a:xfrm>
            <a:off x="243321" y="2182900"/>
            <a:ext cx="9584310" cy="5921198"/>
          </a:xfrm>
          <a:prstGeom prst="rect">
            <a:avLst/>
          </a:prstGeom>
        </p:spPr>
      </p:pic>
      <p:pic>
        <p:nvPicPr>
          <p:cNvPr id="7" name="Picture 6">
            <a:extLst>
              <a:ext uri="{FF2B5EF4-FFF2-40B4-BE49-F238E27FC236}">
                <a16:creationId xmlns:a16="http://schemas.microsoft.com/office/drawing/2014/main" id="{F22E2ED6-45EB-3A52-858C-97427BD2479C}"/>
              </a:ext>
            </a:extLst>
          </p:cNvPr>
          <p:cNvPicPr>
            <a:picLocks noChangeAspect="1"/>
          </p:cNvPicPr>
          <p:nvPr/>
        </p:nvPicPr>
        <p:blipFill>
          <a:blip r:embed="rId5"/>
          <a:stretch>
            <a:fillRect/>
          </a:stretch>
        </p:blipFill>
        <p:spPr>
          <a:xfrm>
            <a:off x="10375518" y="3056600"/>
            <a:ext cx="7669161" cy="4173794"/>
          </a:xfrm>
          <a:prstGeom prst="rect">
            <a:avLst/>
          </a:prstGeom>
        </p:spPr>
      </p:pic>
      <p:sp>
        <p:nvSpPr>
          <p:cNvPr id="9" name="TextBox 8">
            <a:extLst>
              <a:ext uri="{FF2B5EF4-FFF2-40B4-BE49-F238E27FC236}">
                <a16:creationId xmlns:a16="http://schemas.microsoft.com/office/drawing/2014/main" id="{0EDBC76E-A017-90BD-D1F8-EA53A807C928}"/>
              </a:ext>
            </a:extLst>
          </p:cNvPr>
          <p:cNvSpPr txBox="1"/>
          <p:nvPr/>
        </p:nvSpPr>
        <p:spPr>
          <a:xfrm>
            <a:off x="10501338" y="7230393"/>
            <a:ext cx="7543341" cy="507831"/>
          </a:xfrm>
          <a:prstGeom prst="rect">
            <a:avLst/>
          </a:prstGeom>
          <a:noFill/>
        </p:spPr>
        <p:txBody>
          <a:bodyPr wrap="square">
            <a:spAutoFit/>
          </a:bodyPr>
          <a:lstStyle/>
          <a:p>
            <a:r>
              <a:rPr lang="en-US" sz="2700" dirty="0">
                <a:solidFill>
                  <a:srgbClr val="000000"/>
                </a:solidFill>
                <a:latin typeface="Aptos" panose="020B0004020202020204" pitchFamily="34" charset="0"/>
              </a:rPr>
              <a:t>Image Source: MUTCD, 11</a:t>
            </a:r>
            <a:r>
              <a:rPr lang="en-US" sz="1200" dirty="0">
                <a:solidFill>
                  <a:srgbClr val="000000"/>
                </a:solidFill>
                <a:latin typeface="Aptos" panose="020B0004020202020204" pitchFamily="34" charset="0"/>
              </a:rPr>
              <a:t>th </a:t>
            </a:r>
            <a:r>
              <a:rPr lang="en-US" sz="2700" dirty="0">
                <a:solidFill>
                  <a:srgbClr val="000000"/>
                </a:solidFill>
                <a:latin typeface="Aptos" panose="020B0004020202020204" pitchFamily="34" charset="0"/>
              </a:rPr>
              <a:t>Edition, Figure 9E-6 </a:t>
            </a:r>
            <a:endParaRPr lang="en-US" dirty="0"/>
          </a:p>
        </p:txBody>
      </p:sp>
    </p:spTree>
    <p:extLst>
      <p:ext uri="{BB962C8B-B14F-4D97-AF65-F5344CB8AC3E}">
        <p14:creationId xmlns:p14="http://schemas.microsoft.com/office/powerpoint/2010/main" val="237446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9B90D-198D-644E-9C96-86F8282EF55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C1FD69C-2394-4E72-A920-B01068B7A9B6}"/>
              </a:ext>
            </a:extLst>
          </p:cNvPr>
          <p:cNvSpPr txBox="1"/>
          <p:nvPr/>
        </p:nvSpPr>
        <p:spPr>
          <a:xfrm>
            <a:off x="0" y="316468"/>
            <a:ext cx="12473490" cy="738664"/>
          </a:xfrm>
          <a:prstGeom prst="rect">
            <a:avLst/>
          </a:prstGeom>
          <a:solidFill>
            <a:schemeClr val="accent1"/>
          </a:solidFill>
        </p:spPr>
        <p:txBody>
          <a:bodyPr wrap="square" rtlCol="0" anchor="ctr">
            <a:spAutoFit/>
          </a:bodyPr>
          <a:lstStyle/>
          <a:p>
            <a:pPr algn="ctr"/>
            <a:r>
              <a:rPr lang="en-US" sz="4200" b="1" dirty="0">
                <a:solidFill>
                  <a:schemeClr val="bg1"/>
                </a:solidFill>
              </a:rPr>
              <a:t>Colored Pavement</a:t>
            </a:r>
          </a:p>
        </p:txBody>
      </p:sp>
      <p:pic>
        <p:nvPicPr>
          <p:cNvPr id="3" name="Picture 2">
            <a:extLst>
              <a:ext uri="{FF2B5EF4-FFF2-40B4-BE49-F238E27FC236}">
                <a16:creationId xmlns:a16="http://schemas.microsoft.com/office/drawing/2014/main" id="{D9061DC7-B582-3094-B599-272CB960B95B}"/>
              </a:ext>
            </a:extLst>
          </p:cNvPr>
          <p:cNvPicPr>
            <a:picLocks noChangeAspect="1"/>
          </p:cNvPicPr>
          <p:nvPr/>
        </p:nvPicPr>
        <p:blipFill>
          <a:blip r:embed="rId3"/>
          <a:stretch>
            <a:fillRect/>
          </a:stretch>
        </p:blipFill>
        <p:spPr>
          <a:xfrm>
            <a:off x="559859" y="2445875"/>
            <a:ext cx="8732988" cy="5395250"/>
          </a:xfrm>
          <a:prstGeom prst="rect">
            <a:avLst/>
          </a:prstGeom>
        </p:spPr>
      </p:pic>
      <p:pic>
        <p:nvPicPr>
          <p:cNvPr id="6" name="Picture 5">
            <a:extLst>
              <a:ext uri="{FF2B5EF4-FFF2-40B4-BE49-F238E27FC236}">
                <a16:creationId xmlns:a16="http://schemas.microsoft.com/office/drawing/2014/main" id="{A5FFD88D-80B7-9058-C949-175FA6A7C6E2}"/>
              </a:ext>
            </a:extLst>
          </p:cNvPr>
          <p:cNvPicPr>
            <a:picLocks noChangeAspect="1"/>
          </p:cNvPicPr>
          <p:nvPr/>
        </p:nvPicPr>
        <p:blipFill>
          <a:blip r:embed="rId4"/>
          <a:stretch>
            <a:fillRect/>
          </a:stretch>
        </p:blipFill>
        <p:spPr>
          <a:xfrm>
            <a:off x="10243700" y="2132000"/>
            <a:ext cx="6986937" cy="5709125"/>
          </a:xfrm>
          <a:prstGeom prst="rect">
            <a:avLst/>
          </a:prstGeom>
        </p:spPr>
      </p:pic>
      <p:pic>
        <p:nvPicPr>
          <p:cNvPr id="7" name="Picture 6">
            <a:extLst>
              <a:ext uri="{FF2B5EF4-FFF2-40B4-BE49-F238E27FC236}">
                <a16:creationId xmlns:a16="http://schemas.microsoft.com/office/drawing/2014/main" id="{742E91EF-4021-67FF-539C-608698943C58}"/>
              </a:ext>
            </a:extLst>
          </p:cNvPr>
          <p:cNvPicPr>
            <a:picLocks noChangeAspect="1"/>
          </p:cNvPicPr>
          <p:nvPr/>
        </p:nvPicPr>
        <p:blipFill>
          <a:blip r:embed="rId5"/>
          <a:stretch>
            <a:fillRect/>
          </a:stretch>
        </p:blipFill>
        <p:spPr>
          <a:xfrm>
            <a:off x="12473490" y="0"/>
            <a:ext cx="5814510" cy="1371600"/>
          </a:xfrm>
          <a:prstGeom prst="rect">
            <a:avLst/>
          </a:prstGeom>
        </p:spPr>
      </p:pic>
    </p:spTree>
    <p:extLst>
      <p:ext uri="{BB962C8B-B14F-4D97-AF65-F5344CB8AC3E}">
        <p14:creationId xmlns:p14="http://schemas.microsoft.com/office/powerpoint/2010/main" val="28124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074CF-1785-0602-B091-9010ADCFBFD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18E8915-7CE1-2550-619E-7D9380126A17}"/>
              </a:ext>
            </a:extLst>
          </p:cNvPr>
          <p:cNvSpPr txBox="1"/>
          <p:nvPr/>
        </p:nvSpPr>
        <p:spPr>
          <a:xfrm>
            <a:off x="0" y="307743"/>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High Visibility Crosswalks</a:t>
            </a:r>
          </a:p>
        </p:txBody>
      </p:sp>
      <p:pic>
        <p:nvPicPr>
          <p:cNvPr id="3" name="Picture 2">
            <a:extLst>
              <a:ext uri="{FF2B5EF4-FFF2-40B4-BE49-F238E27FC236}">
                <a16:creationId xmlns:a16="http://schemas.microsoft.com/office/drawing/2014/main" id="{7717946A-DAA0-F722-A029-B06145AE7EC9}"/>
              </a:ext>
            </a:extLst>
          </p:cNvPr>
          <p:cNvPicPr>
            <a:picLocks noChangeAspect="1"/>
          </p:cNvPicPr>
          <p:nvPr/>
        </p:nvPicPr>
        <p:blipFill>
          <a:blip r:embed="rId3"/>
          <a:stretch>
            <a:fillRect/>
          </a:stretch>
        </p:blipFill>
        <p:spPr>
          <a:xfrm>
            <a:off x="209775" y="1468418"/>
            <a:ext cx="10810827" cy="5206790"/>
          </a:xfrm>
          <a:prstGeom prst="rect">
            <a:avLst/>
          </a:prstGeom>
        </p:spPr>
      </p:pic>
      <p:pic>
        <p:nvPicPr>
          <p:cNvPr id="7" name="Picture 6">
            <a:extLst>
              <a:ext uri="{FF2B5EF4-FFF2-40B4-BE49-F238E27FC236}">
                <a16:creationId xmlns:a16="http://schemas.microsoft.com/office/drawing/2014/main" id="{71EDF383-B1EF-8AA4-094C-F7FE15C9019B}"/>
              </a:ext>
            </a:extLst>
          </p:cNvPr>
          <p:cNvPicPr>
            <a:picLocks noChangeAspect="1"/>
          </p:cNvPicPr>
          <p:nvPr/>
        </p:nvPicPr>
        <p:blipFill>
          <a:blip r:embed="rId4"/>
          <a:stretch>
            <a:fillRect/>
          </a:stretch>
        </p:blipFill>
        <p:spPr>
          <a:xfrm>
            <a:off x="8633014" y="3343896"/>
            <a:ext cx="8765573" cy="5210646"/>
          </a:xfrm>
          <a:prstGeom prst="rect">
            <a:avLst/>
          </a:prstGeom>
          <a:ln>
            <a:solidFill>
              <a:schemeClr val="tx1"/>
            </a:solidFill>
          </a:ln>
        </p:spPr>
      </p:pic>
      <p:pic>
        <p:nvPicPr>
          <p:cNvPr id="14" name="Picture 13">
            <a:extLst>
              <a:ext uri="{FF2B5EF4-FFF2-40B4-BE49-F238E27FC236}">
                <a16:creationId xmlns:a16="http://schemas.microsoft.com/office/drawing/2014/main" id="{863A4854-2E4F-2A47-916F-E70E442DAE54}"/>
              </a:ext>
            </a:extLst>
          </p:cNvPr>
          <p:cNvPicPr>
            <a:picLocks noChangeAspect="1"/>
          </p:cNvPicPr>
          <p:nvPr/>
        </p:nvPicPr>
        <p:blipFill>
          <a:blip r:embed="rId5"/>
          <a:stretch>
            <a:fillRect/>
          </a:stretch>
        </p:blipFill>
        <p:spPr>
          <a:xfrm>
            <a:off x="12472416" y="-19412"/>
            <a:ext cx="5815584" cy="1410423"/>
          </a:xfrm>
          <a:prstGeom prst="rect">
            <a:avLst/>
          </a:prstGeom>
        </p:spPr>
      </p:pic>
      <p:sp>
        <p:nvSpPr>
          <p:cNvPr id="16" name="TextBox 15">
            <a:extLst>
              <a:ext uri="{FF2B5EF4-FFF2-40B4-BE49-F238E27FC236}">
                <a16:creationId xmlns:a16="http://schemas.microsoft.com/office/drawing/2014/main" id="{136CDBB3-B391-FCA8-3E39-E65CD7E6A9AA}"/>
              </a:ext>
            </a:extLst>
          </p:cNvPr>
          <p:cNvSpPr txBox="1"/>
          <p:nvPr/>
        </p:nvSpPr>
        <p:spPr>
          <a:xfrm>
            <a:off x="359037" y="6886293"/>
            <a:ext cx="8516022" cy="507831"/>
          </a:xfrm>
          <a:prstGeom prst="rect">
            <a:avLst/>
          </a:prstGeom>
          <a:noFill/>
        </p:spPr>
        <p:txBody>
          <a:bodyPr wrap="square">
            <a:spAutoFit/>
          </a:bodyPr>
          <a:lstStyle/>
          <a:p>
            <a:r>
              <a:rPr lang="en-US" sz="2700" dirty="0">
                <a:solidFill>
                  <a:srgbClr val="000000"/>
                </a:solidFill>
                <a:latin typeface="Aptos" panose="020B0004020202020204" pitchFamily="34" charset="0"/>
              </a:rPr>
              <a:t>Image Source: Google Earth. Bardstown Rd., Louisville </a:t>
            </a:r>
            <a:endParaRPr lang="en-US" dirty="0"/>
          </a:p>
        </p:txBody>
      </p:sp>
    </p:spTree>
    <p:extLst>
      <p:ext uri="{BB962C8B-B14F-4D97-AF65-F5344CB8AC3E}">
        <p14:creationId xmlns:p14="http://schemas.microsoft.com/office/powerpoint/2010/main" val="4158061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AE6B6-A58D-640B-0F95-20AC3B1A2EE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629E0A1-C04A-D448-BAEE-A8C57E90BFFC}"/>
              </a:ext>
            </a:extLst>
          </p:cNvPr>
          <p:cNvSpPr txBox="1"/>
          <p:nvPr/>
        </p:nvSpPr>
        <p:spPr>
          <a:xfrm>
            <a:off x="0" y="316469"/>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Median and Pedestrian Refuge Islands</a:t>
            </a:r>
          </a:p>
        </p:txBody>
      </p:sp>
      <p:pic>
        <p:nvPicPr>
          <p:cNvPr id="2" name="Picture 1">
            <a:extLst>
              <a:ext uri="{FF2B5EF4-FFF2-40B4-BE49-F238E27FC236}">
                <a16:creationId xmlns:a16="http://schemas.microsoft.com/office/drawing/2014/main" id="{47BDD60E-3298-8454-5BFA-C82075BC666E}"/>
              </a:ext>
            </a:extLst>
          </p:cNvPr>
          <p:cNvPicPr>
            <a:picLocks noChangeAspect="1"/>
          </p:cNvPicPr>
          <p:nvPr/>
        </p:nvPicPr>
        <p:blipFill>
          <a:blip r:embed="rId3"/>
          <a:stretch>
            <a:fillRect/>
          </a:stretch>
        </p:blipFill>
        <p:spPr>
          <a:xfrm>
            <a:off x="12467844" y="0"/>
            <a:ext cx="5868804" cy="1371600"/>
          </a:xfrm>
          <a:prstGeom prst="rect">
            <a:avLst/>
          </a:prstGeom>
        </p:spPr>
      </p:pic>
      <p:pic>
        <p:nvPicPr>
          <p:cNvPr id="6" name="Picture 5">
            <a:extLst>
              <a:ext uri="{FF2B5EF4-FFF2-40B4-BE49-F238E27FC236}">
                <a16:creationId xmlns:a16="http://schemas.microsoft.com/office/drawing/2014/main" id="{581B9B32-3B65-423C-60CE-B7A25B4302FA}"/>
              </a:ext>
            </a:extLst>
          </p:cNvPr>
          <p:cNvPicPr>
            <a:picLocks noChangeAspect="1"/>
          </p:cNvPicPr>
          <p:nvPr/>
        </p:nvPicPr>
        <p:blipFill>
          <a:blip r:embed="rId4"/>
          <a:stretch>
            <a:fillRect/>
          </a:stretch>
        </p:blipFill>
        <p:spPr>
          <a:xfrm>
            <a:off x="834455" y="2559956"/>
            <a:ext cx="8171325" cy="5048253"/>
          </a:xfrm>
          <a:prstGeom prst="rect">
            <a:avLst/>
          </a:prstGeom>
        </p:spPr>
      </p:pic>
      <p:pic>
        <p:nvPicPr>
          <p:cNvPr id="9" name="Picture 8">
            <a:extLst>
              <a:ext uri="{FF2B5EF4-FFF2-40B4-BE49-F238E27FC236}">
                <a16:creationId xmlns:a16="http://schemas.microsoft.com/office/drawing/2014/main" id="{4C2A2CB4-5A2A-0B3F-8B82-B3131CF2093F}"/>
              </a:ext>
            </a:extLst>
          </p:cNvPr>
          <p:cNvPicPr>
            <a:picLocks noChangeAspect="1"/>
          </p:cNvPicPr>
          <p:nvPr/>
        </p:nvPicPr>
        <p:blipFill>
          <a:blip r:embed="rId5"/>
          <a:stretch>
            <a:fillRect/>
          </a:stretch>
        </p:blipFill>
        <p:spPr>
          <a:xfrm>
            <a:off x="9424933" y="2559956"/>
            <a:ext cx="8177199" cy="5051883"/>
          </a:xfrm>
          <a:prstGeom prst="rect">
            <a:avLst/>
          </a:prstGeom>
        </p:spPr>
      </p:pic>
      <p:sp>
        <p:nvSpPr>
          <p:cNvPr id="13" name="TextBox 12">
            <a:extLst>
              <a:ext uri="{FF2B5EF4-FFF2-40B4-BE49-F238E27FC236}">
                <a16:creationId xmlns:a16="http://schemas.microsoft.com/office/drawing/2014/main" id="{4D99500E-C5B9-7C56-A44E-C57D83BB7367}"/>
              </a:ext>
            </a:extLst>
          </p:cNvPr>
          <p:cNvSpPr txBox="1"/>
          <p:nvPr/>
        </p:nvSpPr>
        <p:spPr>
          <a:xfrm>
            <a:off x="1158435" y="7727045"/>
            <a:ext cx="7523364" cy="738664"/>
          </a:xfrm>
          <a:prstGeom prst="rect">
            <a:avLst/>
          </a:prstGeom>
          <a:noFill/>
        </p:spPr>
        <p:txBody>
          <a:bodyPr wrap="square">
            <a:spAutoFit/>
          </a:bodyPr>
          <a:lstStyle/>
          <a:p>
            <a:r>
              <a:rPr lang="en-US" sz="2100" dirty="0">
                <a:solidFill>
                  <a:srgbClr val="000000"/>
                </a:solidFill>
                <a:latin typeface="Aptos" panose="020B0004020202020204" pitchFamily="34" charset="0"/>
              </a:rPr>
              <a:t>Image Source: Google Earth, Beaumont Centre Circle, Lexington, KY </a:t>
            </a:r>
            <a:endParaRPr lang="en-US" sz="2100" dirty="0"/>
          </a:p>
        </p:txBody>
      </p:sp>
      <p:sp>
        <p:nvSpPr>
          <p:cNvPr id="15" name="TextBox 14">
            <a:extLst>
              <a:ext uri="{FF2B5EF4-FFF2-40B4-BE49-F238E27FC236}">
                <a16:creationId xmlns:a16="http://schemas.microsoft.com/office/drawing/2014/main" id="{10289A96-6EA7-5E70-F4FC-2A14EEF868C9}"/>
              </a:ext>
            </a:extLst>
          </p:cNvPr>
          <p:cNvSpPr txBox="1"/>
          <p:nvPr/>
        </p:nvSpPr>
        <p:spPr>
          <a:xfrm>
            <a:off x="9627210" y="7727045"/>
            <a:ext cx="7624059" cy="415498"/>
          </a:xfrm>
          <a:prstGeom prst="rect">
            <a:avLst/>
          </a:prstGeom>
          <a:noFill/>
        </p:spPr>
        <p:txBody>
          <a:bodyPr wrap="square">
            <a:spAutoFit/>
          </a:bodyPr>
          <a:lstStyle/>
          <a:p>
            <a:r>
              <a:rPr lang="en-US" sz="2100" dirty="0">
                <a:solidFill>
                  <a:srgbClr val="000000"/>
                </a:solidFill>
                <a:latin typeface="Aptos" panose="020B0004020202020204" pitchFamily="34" charset="0"/>
              </a:rPr>
              <a:t>Image Source: Google Earth, Alumni Drive, Lexington, KY </a:t>
            </a:r>
            <a:endParaRPr lang="en-US" sz="2100" dirty="0"/>
          </a:p>
        </p:txBody>
      </p:sp>
    </p:spTree>
    <p:extLst>
      <p:ext uri="{BB962C8B-B14F-4D97-AF65-F5344CB8AC3E}">
        <p14:creationId xmlns:p14="http://schemas.microsoft.com/office/powerpoint/2010/main" val="2485630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AB1F4-DD08-64E9-7A89-36D419009B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6724EF38-DE4A-2842-FD9A-3A79F5AAC2AB}"/>
              </a:ext>
            </a:extLst>
          </p:cNvPr>
          <p:cNvSpPr txBox="1"/>
          <p:nvPr/>
        </p:nvSpPr>
        <p:spPr>
          <a:xfrm>
            <a:off x="0" y="316468"/>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Centerline Turn Hardening</a:t>
            </a:r>
          </a:p>
        </p:txBody>
      </p:sp>
      <p:pic>
        <p:nvPicPr>
          <p:cNvPr id="3" name="Picture 2">
            <a:extLst>
              <a:ext uri="{FF2B5EF4-FFF2-40B4-BE49-F238E27FC236}">
                <a16:creationId xmlns:a16="http://schemas.microsoft.com/office/drawing/2014/main" id="{E97E293D-3A64-0D8A-8415-295038CC0664}"/>
              </a:ext>
            </a:extLst>
          </p:cNvPr>
          <p:cNvPicPr>
            <a:picLocks noChangeAspect="1"/>
          </p:cNvPicPr>
          <p:nvPr/>
        </p:nvPicPr>
        <p:blipFill>
          <a:blip r:embed="rId3"/>
          <a:stretch>
            <a:fillRect/>
          </a:stretch>
        </p:blipFill>
        <p:spPr>
          <a:xfrm>
            <a:off x="12467844" y="0"/>
            <a:ext cx="5820156" cy="1371600"/>
          </a:xfrm>
          <a:prstGeom prst="rect">
            <a:avLst/>
          </a:prstGeom>
        </p:spPr>
      </p:pic>
      <p:pic>
        <p:nvPicPr>
          <p:cNvPr id="6" name="Picture 5">
            <a:extLst>
              <a:ext uri="{FF2B5EF4-FFF2-40B4-BE49-F238E27FC236}">
                <a16:creationId xmlns:a16="http://schemas.microsoft.com/office/drawing/2014/main" id="{EE7376AF-2C79-03F3-6315-9EEC5AE7365A}"/>
              </a:ext>
            </a:extLst>
          </p:cNvPr>
          <p:cNvPicPr>
            <a:picLocks noChangeAspect="1"/>
          </p:cNvPicPr>
          <p:nvPr/>
        </p:nvPicPr>
        <p:blipFill>
          <a:blip r:embed="rId4"/>
          <a:stretch>
            <a:fillRect/>
          </a:stretch>
        </p:blipFill>
        <p:spPr>
          <a:xfrm>
            <a:off x="9144000" y="2701062"/>
            <a:ext cx="8109261" cy="4407621"/>
          </a:xfrm>
          <a:prstGeom prst="rect">
            <a:avLst/>
          </a:prstGeom>
        </p:spPr>
      </p:pic>
      <p:pic>
        <p:nvPicPr>
          <p:cNvPr id="5" name="Picture 4">
            <a:extLst>
              <a:ext uri="{FF2B5EF4-FFF2-40B4-BE49-F238E27FC236}">
                <a16:creationId xmlns:a16="http://schemas.microsoft.com/office/drawing/2014/main" id="{A9045643-7B00-0DE2-0E04-EBB550C33951}"/>
              </a:ext>
            </a:extLst>
          </p:cNvPr>
          <p:cNvPicPr>
            <a:picLocks noChangeAspect="1"/>
          </p:cNvPicPr>
          <p:nvPr/>
        </p:nvPicPr>
        <p:blipFill>
          <a:blip r:embed="rId5"/>
          <a:stretch>
            <a:fillRect/>
          </a:stretch>
        </p:blipFill>
        <p:spPr>
          <a:xfrm>
            <a:off x="0" y="2127947"/>
            <a:ext cx="10355120" cy="5553850"/>
          </a:xfrm>
          <a:prstGeom prst="rect">
            <a:avLst/>
          </a:prstGeom>
        </p:spPr>
      </p:pic>
    </p:spTree>
    <p:extLst>
      <p:ext uri="{BB962C8B-B14F-4D97-AF65-F5344CB8AC3E}">
        <p14:creationId xmlns:p14="http://schemas.microsoft.com/office/powerpoint/2010/main" val="1186884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69504-7362-9A98-ED24-14789B70BA6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D82523-C704-AEBF-FAA3-103EB341FB2D}"/>
              </a:ext>
            </a:extLst>
          </p:cNvPr>
          <p:cNvSpPr txBox="1"/>
          <p:nvPr/>
        </p:nvSpPr>
        <p:spPr>
          <a:xfrm>
            <a:off x="18395" y="342900"/>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Curb Extensions</a:t>
            </a:r>
          </a:p>
        </p:txBody>
      </p:sp>
      <p:pic>
        <p:nvPicPr>
          <p:cNvPr id="2" name="Picture 1">
            <a:extLst>
              <a:ext uri="{FF2B5EF4-FFF2-40B4-BE49-F238E27FC236}">
                <a16:creationId xmlns:a16="http://schemas.microsoft.com/office/drawing/2014/main" id="{96DA8099-3CC2-710A-43CD-6615221892B2}"/>
              </a:ext>
            </a:extLst>
          </p:cNvPr>
          <p:cNvPicPr>
            <a:picLocks noChangeAspect="1"/>
          </p:cNvPicPr>
          <p:nvPr/>
        </p:nvPicPr>
        <p:blipFill>
          <a:blip r:embed="rId3"/>
          <a:stretch>
            <a:fillRect/>
          </a:stretch>
        </p:blipFill>
        <p:spPr>
          <a:xfrm>
            <a:off x="12467846" y="-14469"/>
            <a:ext cx="5820156" cy="1371600"/>
          </a:xfrm>
          <a:prstGeom prst="rect">
            <a:avLst/>
          </a:prstGeom>
        </p:spPr>
      </p:pic>
      <p:pic>
        <p:nvPicPr>
          <p:cNvPr id="6" name="Picture 5">
            <a:extLst>
              <a:ext uri="{FF2B5EF4-FFF2-40B4-BE49-F238E27FC236}">
                <a16:creationId xmlns:a16="http://schemas.microsoft.com/office/drawing/2014/main" id="{C745C5DF-E895-81BA-A29D-70773DBB6909}"/>
              </a:ext>
            </a:extLst>
          </p:cNvPr>
          <p:cNvPicPr>
            <a:picLocks noChangeAspect="1"/>
          </p:cNvPicPr>
          <p:nvPr/>
        </p:nvPicPr>
        <p:blipFill>
          <a:blip r:embed="rId4"/>
          <a:stretch>
            <a:fillRect/>
          </a:stretch>
        </p:blipFill>
        <p:spPr>
          <a:xfrm>
            <a:off x="987713" y="2778589"/>
            <a:ext cx="8816618" cy="4729823"/>
          </a:xfrm>
          <a:prstGeom prst="rect">
            <a:avLst/>
          </a:prstGeom>
        </p:spPr>
      </p:pic>
      <p:pic>
        <p:nvPicPr>
          <p:cNvPr id="9" name="Picture 8">
            <a:extLst>
              <a:ext uri="{FF2B5EF4-FFF2-40B4-BE49-F238E27FC236}">
                <a16:creationId xmlns:a16="http://schemas.microsoft.com/office/drawing/2014/main" id="{7CCD5973-94DA-2ECA-BE2E-4A5AFCA44A45}"/>
              </a:ext>
            </a:extLst>
          </p:cNvPr>
          <p:cNvPicPr>
            <a:picLocks noChangeAspect="1"/>
          </p:cNvPicPr>
          <p:nvPr/>
        </p:nvPicPr>
        <p:blipFill>
          <a:blip r:embed="rId5"/>
          <a:stretch>
            <a:fillRect/>
          </a:stretch>
        </p:blipFill>
        <p:spPr>
          <a:xfrm>
            <a:off x="10669777" y="1594885"/>
            <a:ext cx="6630512" cy="7336466"/>
          </a:xfrm>
          <a:prstGeom prst="rect">
            <a:avLst/>
          </a:prstGeom>
        </p:spPr>
      </p:pic>
    </p:spTree>
    <p:extLst>
      <p:ext uri="{BB962C8B-B14F-4D97-AF65-F5344CB8AC3E}">
        <p14:creationId xmlns:p14="http://schemas.microsoft.com/office/powerpoint/2010/main" val="4108093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4367D-BEB0-ED0E-55AA-31063098DCDD}"/>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E125469-7D2A-1265-3274-A0503F5FD017}"/>
              </a:ext>
            </a:extLst>
          </p:cNvPr>
          <p:cNvSpPr txBox="1"/>
          <p:nvPr/>
        </p:nvSpPr>
        <p:spPr>
          <a:xfrm>
            <a:off x="0" y="342040"/>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Protected Intersections</a:t>
            </a:r>
          </a:p>
        </p:txBody>
      </p:sp>
      <p:pic>
        <p:nvPicPr>
          <p:cNvPr id="4" name="Picture 3">
            <a:extLst>
              <a:ext uri="{FF2B5EF4-FFF2-40B4-BE49-F238E27FC236}">
                <a16:creationId xmlns:a16="http://schemas.microsoft.com/office/drawing/2014/main" id="{BB450979-B6BB-988F-16C4-076A61C39103}"/>
              </a:ext>
            </a:extLst>
          </p:cNvPr>
          <p:cNvPicPr>
            <a:picLocks noChangeAspect="1"/>
          </p:cNvPicPr>
          <p:nvPr/>
        </p:nvPicPr>
        <p:blipFill>
          <a:blip r:embed="rId3"/>
          <a:stretch>
            <a:fillRect/>
          </a:stretch>
        </p:blipFill>
        <p:spPr>
          <a:xfrm>
            <a:off x="12472416" y="-19267"/>
            <a:ext cx="5815584" cy="1410134"/>
          </a:xfrm>
          <a:prstGeom prst="rect">
            <a:avLst/>
          </a:prstGeom>
        </p:spPr>
      </p:pic>
      <p:pic>
        <p:nvPicPr>
          <p:cNvPr id="7" name="Picture 6">
            <a:extLst>
              <a:ext uri="{FF2B5EF4-FFF2-40B4-BE49-F238E27FC236}">
                <a16:creationId xmlns:a16="http://schemas.microsoft.com/office/drawing/2014/main" id="{68DD7E70-4EF8-91F4-F4BE-DD06AB027481}"/>
              </a:ext>
            </a:extLst>
          </p:cNvPr>
          <p:cNvPicPr>
            <a:picLocks noChangeAspect="1"/>
          </p:cNvPicPr>
          <p:nvPr/>
        </p:nvPicPr>
        <p:blipFill>
          <a:blip r:embed="rId4"/>
          <a:stretch>
            <a:fillRect/>
          </a:stretch>
        </p:blipFill>
        <p:spPr>
          <a:xfrm>
            <a:off x="457200" y="1654081"/>
            <a:ext cx="8719104" cy="6097055"/>
          </a:xfrm>
          <a:prstGeom prst="rect">
            <a:avLst/>
          </a:prstGeom>
        </p:spPr>
      </p:pic>
      <p:pic>
        <p:nvPicPr>
          <p:cNvPr id="10" name="Picture 9">
            <a:extLst>
              <a:ext uri="{FF2B5EF4-FFF2-40B4-BE49-F238E27FC236}">
                <a16:creationId xmlns:a16="http://schemas.microsoft.com/office/drawing/2014/main" id="{84DF8C5C-AFC1-0E51-D765-5C6297F6452F}"/>
              </a:ext>
            </a:extLst>
          </p:cNvPr>
          <p:cNvPicPr>
            <a:picLocks noChangeAspect="1"/>
          </p:cNvPicPr>
          <p:nvPr/>
        </p:nvPicPr>
        <p:blipFill>
          <a:blip r:embed="rId5"/>
          <a:stretch>
            <a:fillRect/>
          </a:stretch>
        </p:blipFill>
        <p:spPr>
          <a:xfrm>
            <a:off x="9352350" y="2970827"/>
            <a:ext cx="8478450" cy="5807340"/>
          </a:xfrm>
          <a:prstGeom prst="rect">
            <a:avLst/>
          </a:prstGeom>
        </p:spPr>
      </p:pic>
    </p:spTree>
    <p:extLst>
      <p:ext uri="{BB962C8B-B14F-4D97-AF65-F5344CB8AC3E}">
        <p14:creationId xmlns:p14="http://schemas.microsoft.com/office/powerpoint/2010/main" val="2630230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8A3C7-F237-C02F-3B46-258F17DB7CA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8CEB005-2230-0D0A-58B6-C4F5EB971F76}"/>
              </a:ext>
            </a:extLst>
          </p:cNvPr>
          <p:cNvSpPr txBox="1"/>
          <p:nvPr/>
        </p:nvSpPr>
        <p:spPr>
          <a:xfrm>
            <a:off x="0" y="316468"/>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Lighting</a:t>
            </a:r>
          </a:p>
        </p:txBody>
      </p:sp>
      <p:pic>
        <p:nvPicPr>
          <p:cNvPr id="3" name="Picture 2">
            <a:extLst>
              <a:ext uri="{FF2B5EF4-FFF2-40B4-BE49-F238E27FC236}">
                <a16:creationId xmlns:a16="http://schemas.microsoft.com/office/drawing/2014/main" id="{F58196FA-1928-A72A-115A-BB5AF67EFA03}"/>
              </a:ext>
            </a:extLst>
          </p:cNvPr>
          <p:cNvPicPr>
            <a:picLocks noChangeAspect="1"/>
          </p:cNvPicPr>
          <p:nvPr/>
        </p:nvPicPr>
        <p:blipFill>
          <a:blip r:embed="rId3"/>
          <a:stretch>
            <a:fillRect/>
          </a:stretch>
        </p:blipFill>
        <p:spPr>
          <a:xfrm>
            <a:off x="12467844" y="0"/>
            <a:ext cx="5868804" cy="1371600"/>
          </a:xfrm>
          <a:prstGeom prst="rect">
            <a:avLst/>
          </a:prstGeom>
        </p:spPr>
      </p:pic>
      <p:pic>
        <p:nvPicPr>
          <p:cNvPr id="7" name="Picture 6">
            <a:extLst>
              <a:ext uri="{FF2B5EF4-FFF2-40B4-BE49-F238E27FC236}">
                <a16:creationId xmlns:a16="http://schemas.microsoft.com/office/drawing/2014/main" id="{5B2740E3-E9D5-7846-7BD8-581C2837ECBE}"/>
              </a:ext>
            </a:extLst>
          </p:cNvPr>
          <p:cNvPicPr>
            <a:picLocks noChangeAspect="1"/>
          </p:cNvPicPr>
          <p:nvPr/>
        </p:nvPicPr>
        <p:blipFill>
          <a:blip r:embed="rId4"/>
          <a:stretch>
            <a:fillRect/>
          </a:stretch>
        </p:blipFill>
        <p:spPr>
          <a:xfrm>
            <a:off x="1798789" y="2518287"/>
            <a:ext cx="5663381" cy="5250426"/>
          </a:xfrm>
          <a:prstGeom prst="rect">
            <a:avLst/>
          </a:prstGeom>
        </p:spPr>
      </p:pic>
      <p:pic>
        <p:nvPicPr>
          <p:cNvPr id="10" name="Picture 9">
            <a:extLst>
              <a:ext uri="{FF2B5EF4-FFF2-40B4-BE49-F238E27FC236}">
                <a16:creationId xmlns:a16="http://schemas.microsoft.com/office/drawing/2014/main" id="{6EF80E89-01AA-541C-CE44-5B530215C523}"/>
              </a:ext>
            </a:extLst>
          </p:cNvPr>
          <p:cNvPicPr>
            <a:picLocks noChangeAspect="1"/>
          </p:cNvPicPr>
          <p:nvPr/>
        </p:nvPicPr>
        <p:blipFill>
          <a:blip r:embed="rId5"/>
          <a:stretch>
            <a:fillRect/>
          </a:stretch>
        </p:blipFill>
        <p:spPr>
          <a:xfrm>
            <a:off x="10321814" y="2698627"/>
            <a:ext cx="5427407" cy="5456903"/>
          </a:xfrm>
          <a:prstGeom prst="rect">
            <a:avLst/>
          </a:prstGeom>
        </p:spPr>
      </p:pic>
      <p:sp>
        <p:nvSpPr>
          <p:cNvPr id="13" name="TextBox 12">
            <a:extLst>
              <a:ext uri="{FF2B5EF4-FFF2-40B4-BE49-F238E27FC236}">
                <a16:creationId xmlns:a16="http://schemas.microsoft.com/office/drawing/2014/main" id="{010214F8-D224-A7B3-5CC6-4C6DAB1EB2F7}"/>
              </a:ext>
            </a:extLst>
          </p:cNvPr>
          <p:cNvSpPr txBox="1"/>
          <p:nvPr/>
        </p:nvSpPr>
        <p:spPr>
          <a:xfrm>
            <a:off x="11109695" y="8343347"/>
            <a:ext cx="3851643" cy="507831"/>
          </a:xfrm>
          <a:prstGeom prst="rect">
            <a:avLst/>
          </a:prstGeom>
          <a:noFill/>
        </p:spPr>
        <p:txBody>
          <a:bodyPr wrap="square">
            <a:spAutoFit/>
          </a:bodyPr>
          <a:lstStyle/>
          <a:p>
            <a:r>
              <a:rPr lang="en-US" sz="2700" dirty="0">
                <a:solidFill>
                  <a:srgbClr val="000000"/>
                </a:solidFill>
                <a:latin typeface="Aptos" panose="020B0004020202020204" pitchFamily="34" charset="0"/>
              </a:rPr>
              <a:t>Image Source: FHWA </a:t>
            </a:r>
            <a:endParaRPr lang="en-US" dirty="0"/>
          </a:p>
        </p:txBody>
      </p:sp>
    </p:spTree>
    <p:extLst>
      <p:ext uri="{BB962C8B-B14F-4D97-AF65-F5344CB8AC3E}">
        <p14:creationId xmlns:p14="http://schemas.microsoft.com/office/powerpoint/2010/main" val="4261351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B4072-C423-E1B0-6EF0-55D1C9FCFDA3}"/>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D8F5B7E-AB05-8FAF-7FEB-048CA8BF0008}"/>
              </a:ext>
            </a:extLst>
          </p:cNvPr>
          <p:cNvSpPr txBox="1"/>
          <p:nvPr/>
        </p:nvSpPr>
        <p:spPr>
          <a:xfrm>
            <a:off x="0" y="316469"/>
            <a:ext cx="12467844" cy="738664"/>
          </a:xfrm>
          <a:prstGeom prst="rect">
            <a:avLst/>
          </a:prstGeom>
          <a:solidFill>
            <a:schemeClr val="accent1"/>
          </a:solidFill>
        </p:spPr>
        <p:txBody>
          <a:bodyPr wrap="square" rtlCol="0" anchor="ctr">
            <a:spAutoFit/>
          </a:bodyPr>
          <a:lstStyle/>
          <a:p>
            <a:pPr algn="ctr"/>
            <a:r>
              <a:rPr lang="en-US" sz="4200" dirty="0">
                <a:solidFill>
                  <a:schemeClr val="bg1"/>
                </a:solidFill>
              </a:rPr>
              <a:t>Rectangular Rapid Flashing Beacon (RRFB) </a:t>
            </a:r>
            <a:endParaRPr lang="en-US" sz="4200" b="1" dirty="0">
              <a:solidFill>
                <a:schemeClr val="bg1"/>
              </a:solidFill>
            </a:endParaRPr>
          </a:p>
        </p:txBody>
      </p:sp>
      <p:pic>
        <p:nvPicPr>
          <p:cNvPr id="2" name="Picture 1">
            <a:extLst>
              <a:ext uri="{FF2B5EF4-FFF2-40B4-BE49-F238E27FC236}">
                <a16:creationId xmlns:a16="http://schemas.microsoft.com/office/drawing/2014/main" id="{F277CB27-AEF7-4171-ED10-426A3DA20AAA}"/>
              </a:ext>
            </a:extLst>
          </p:cNvPr>
          <p:cNvPicPr>
            <a:picLocks noChangeAspect="1"/>
          </p:cNvPicPr>
          <p:nvPr/>
        </p:nvPicPr>
        <p:blipFill>
          <a:blip r:embed="rId3"/>
          <a:stretch>
            <a:fillRect/>
          </a:stretch>
        </p:blipFill>
        <p:spPr>
          <a:xfrm>
            <a:off x="12467846" y="-14469"/>
            <a:ext cx="5820156" cy="1371600"/>
          </a:xfrm>
          <a:prstGeom prst="rect">
            <a:avLst/>
          </a:prstGeom>
        </p:spPr>
      </p:pic>
      <p:pic>
        <p:nvPicPr>
          <p:cNvPr id="6" name="Picture 5">
            <a:extLst>
              <a:ext uri="{FF2B5EF4-FFF2-40B4-BE49-F238E27FC236}">
                <a16:creationId xmlns:a16="http://schemas.microsoft.com/office/drawing/2014/main" id="{A10FEAD3-545D-DA7D-67F6-C60266E1E007}"/>
              </a:ext>
            </a:extLst>
          </p:cNvPr>
          <p:cNvPicPr>
            <a:picLocks noChangeAspect="1"/>
          </p:cNvPicPr>
          <p:nvPr/>
        </p:nvPicPr>
        <p:blipFill>
          <a:blip r:embed="rId4"/>
          <a:stretch>
            <a:fillRect/>
          </a:stretch>
        </p:blipFill>
        <p:spPr>
          <a:xfrm>
            <a:off x="2599794" y="1559325"/>
            <a:ext cx="4784517" cy="7168350"/>
          </a:xfrm>
          <a:prstGeom prst="rect">
            <a:avLst/>
          </a:prstGeom>
        </p:spPr>
      </p:pic>
      <p:pic>
        <p:nvPicPr>
          <p:cNvPr id="9" name="Picture 8">
            <a:extLst>
              <a:ext uri="{FF2B5EF4-FFF2-40B4-BE49-F238E27FC236}">
                <a16:creationId xmlns:a16="http://schemas.microsoft.com/office/drawing/2014/main" id="{8DBF2AA0-F9DB-D26A-1398-BB6D4862D127}"/>
              </a:ext>
            </a:extLst>
          </p:cNvPr>
          <p:cNvPicPr>
            <a:picLocks noChangeAspect="1"/>
          </p:cNvPicPr>
          <p:nvPr/>
        </p:nvPicPr>
        <p:blipFill>
          <a:blip r:embed="rId5"/>
          <a:stretch>
            <a:fillRect/>
          </a:stretch>
        </p:blipFill>
        <p:spPr>
          <a:xfrm>
            <a:off x="7985176" y="2113221"/>
            <a:ext cx="8644013" cy="6060558"/>
          </a:xfrm>
          <a:prstGeom prst="rect">
            <a:avLst/>
          </a:prstGeom>
        </p:spPr>
      </p:pic>
    </p:spTree>
    <p:extLst>
      <p:ext uri="{BB962C8B-B14F-4D97-AF65-F5344CB8AC3E}">
        <p14:creationId xmlns:p14="http://schemas.microsoft.com/office/powerpoint/2010/main" val="250360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0B90B-1328-0D57-69D7-E7833899B20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B6E67DA-0BFE-D41A-0E09-C118C2CE0AB5}"/>
              </a:ext>
            </a:extLst>
          </p:cNvPr>
          <p:cNvSpPr txBox="1"/>
          <p:nvPr/>
        </p:nvSpPr>
        <p:spPr>
          <a:xfrm>
            <a:off x="0" y="316468"/>
            <a:ext cx="12467844" cy="738664"/>
          </a:xfrm>
          <a:prstGeom prst="rect">
            <a:avLst/>
          </a:prstGeom>
          <a:solidFill>
            <a:schemeClr val="accent1"/>
          </a:solidFill>
        </p:spPr>
        <p:txBody>
          <a:bodyPr wrap="square" rtlCol="0" anchor="ctr">
            <a:spAutoFit/>
          </a:bodyPr>
          <a:lstStyle/>
          <a:p>
            <a:pPr algn="ctr"/>
            <a:r>
              <a:rPr lang="en-US" sz="4200" dirty="0">
                <a:solidFill>
                  <a:schemeClr val="bg1"/>
                </a:solidFill>
              </a:rPr>
              <a:t>Speed Feedback Signs</a:t>
            </a:r>
            <a:endParaRPr lang="en-US" sz="4200" b="1" dirty="0">
              <a:solidFill>
                <a:schemeClr val="bg1"/>
              </a:solidFill>
            </a:endParaRPr>
          </a:p>
        </p:txBody>
      </p:sp>
      <p:pic>
        <p:nvPicPr>
          <p:cNvPr id="2" name="Picture 1">
            <a:extLst>
              <a:ext uri="{FF2B5EF4-FFF2-40B4-BE49-F238E27FC236}">
                <a16:creationId xmlns:a16="http://schemas.microsoft.com/office/drawing/2014/main" id="{BEEFCC5C-3B73-64C5-20CC-F022D36942C9}"/>
              </a:ext>
            </a:extLst>
          </p:cNvPr>
          <p:cNvPicPr>
            <a:picLocks noChangeAspect="1"/>
          </p:cNvPicPr>
          <p:nvPr/>
        </p:nvPicPr>
        <p:blipFill>
          <a:blip r:embed="rId3"/>
          <a:stretch>
            <a:fillRect/>
          </a:stretch>
        </p:blipFill>
        <p:spPr>
          <a:xfrm>
            <a:off x="12467844" y="0"/>
            <a:ext cx="5815584" cy="1359162"/>
          </a:xfrm>
          <a:prstGeom prst="rect">
            <a:avLst/>
          </a:prstGeom>
        </p:spPr>
      </p:pic>
      <p:pic>
        <p:nvPicPr>
          <p:cNvPr id="4" name="Picture 3">
            <a:extLst>
              <a:ext uri="{FF2B5EF4-FFF2-40B4-BE49-F238E27FC236}">
                <a16:creationId xmlns:a16="http://schemas.microsoft.com/office/drawing/2014/main" id="{0CF715D7-3DAB-68D9-55A8-6519995D427E}"/>
              </a:ext>
            </a:extLst>
          </p:cNvPr>
          <p:cNvPicPr>
            <a:picLocks noChangeAspect="1"/>
          </p:cNvPicPr>
          <p:nvPr/>
        </p:nvPicPr>
        <p:blipFill>
          <a:blip r:embed="rId4"/>
          <a:stretch>
            <a:fillRect/>
          </a:stretch>
        </p:blipFill>
        <p:spPr>
          <a:xfrm>
            <a:off x="2712159" y="1400321"/>
            <a:ext cx="2790189" cy="7526169"/>
          </a:xfrm>
          <a:prstGeom prst="rect">
            <a:avLst/>
          </a:prstGeom>
        </p:spPr>
      </p:pic>
      <p:pic>
        <p:nvPicPr>
          <p:cNvPr id="9" name="Picture 8">
            <a:extLst>
              <a:ext uri="{FF2B5EF4-FFF2-40B4-BE49-F238E27FC236}">
                <a16:creationId xmlns:a16="http://schemas.microsoft.com/office/drawing/2014/main" id="{D13C99DA-9D86-F124-D85D-9538036DF7BE}"/>
              </a:ext>
            </a:extLst>
          </p:cNvPr>
          <p:cNvPicPr>
            <a:picLocks noChangeAspect="1"/>
          </p:cNvPicPr>
          <p:nvPr/>
        </p:nvPicPr>
        <p:blipFill>
          <a:blip r:embed="rId5"/>
          <a:stretch>
            <a:fillRect/>
          </a:stretch>
        </p:blipFill>
        <p:spPr>
          <a:xfrm>
            <a:off x="8751287" y="2479762"/>
            <a:ext cx="7433115" cy="5367290"/>
          </a:xfrm>
          <a:prstGeom prst="rect">
            <a:avLst/>
          </a:prstGeom>
        </p:spPr>
      </p:pic>
    </p:spTree>
    <p:extLst>
      <p:ext uri="{BB962C8B-B14F-4D97-AF65-F5344CB8AC3E}">
        <p14:creationId xmlns:p14="http://schemas.microsoft.com/office/powerpoint/2010/main" val="2356541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8DD89-C46A-826C-479A-1379A6E2567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DA3E9A1-05DA-925A-22FA-984617FA3EE3}"/>
              </a:ext>
            </a:extLst>
          </p:cNvPr>
          <p:cNvSpPr txBox="1"/>
          <p:nvPr/>
        </p:nvSpPr>
        <p:spPr>
          <a:xfrm>
            <a:off x="0" y="266700"/>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Enhanced Signing</a:t>
            </a:r>
          </a:p>
        </p:txBody>
      </p:sp>
      <p:pic>
        <p:nvPicPr>
          <p:cNvPr id="4" name="Picture 3">
            <a:extLst>
              <a:ext uri="{FF2B5EF4-FFF2-40B4-BE49-F238E27FC236}">
                <a16:creationId xmlns:a16="http://schemas.microsoft.com/office/drawing/2014/main" id="{CF018B5B-0E02-B030-E5E2-45A5BD06475F}"/>
              </a:ext>
            </a:extLst>
          </p:cNvPr>
          <p:cNvPicPr>
            <a:picLocks noChangeAspect="1"/>
          </p:cNvPicPr>
          <p:nvPr/>
        </p:nvPicPr>
        <p:blipFill>
          <a:blip r:embed="rId3"/>
          <a:stretch>
            <a:fillRect/>
          </a:stretch>
        </p:blipFill>
        <p:spPr>
          <a:xfrm>
            <a:off x="12467844" y="5423"/>
            <a:ext cx="5868804" cy="1371600"/>
          </a:xfrm>
          <a:prstGeom prst="rect">
            <a:avLst/>
          </a:prstGeom>
        </p:spPr>
      </p:pic>
      <p:pic>
        <p:nvPicPr>
          <p:cNvPr id="8" name="Picture 7">
            <a:extLst>
              <a:ext uri="{FF2B5EF4-FFF2-40B4-BE49-F238E27FC236}">
                <a16:creationId xmlns:a16="http://schemas.microsoft.com/office/drawing/2014/main" id="{4AC3193D-8E77-2921-B5E4-4163A9314102}"/>
              </a:ext>
            </a:extLst>
          </p:cNvPr>
          <p:cNvPicPr>
            <a:picLocks noChangeAspect="1"/>
          </p:cNvPicPr>
          <p:nvPr/>
        </p:nvPicPr>
        <p:blipFill>
          <a:blip r:embed="rId4"/>
          <a:stretch>
            <a:fillRect/>
          </a:stretch>
        </p:blipFill>
        <p:spPr>
          <a:xfrm>
            <a:off x="10617188" y="1833039"/>
            <a:ext cx="6315957" cy="6673194"/>
          </a:xfrm>
          <a:prstGeom prst="rect">
            <a:avLst/>
          </a:prstGeom>
          <a:ln>
            <a:solidFill>
              <a:schemeClr val="tx1"/>
            </a:solidFill>
          </a:ln>
        </p:spPr>
      </p:pic>
      <p:pic>
        <p:nvPicPr>
          <p:cNvPr id="10" name="Picture 9">
            <a:extLst>
              <a:ext uri="{FF2B5EF4-FFF2-40B4-BE49-F238E27FC236}">
                <a16:creationId xmlns:a16="http://schemas.microsoft.com/office/drawing/2014/main" id="{81ACB5AF-8582-5D38-DC23-6578CA94BF68}"/>
              </a:ext>
            </a:extLst>
          </p:cNvPr>
          <p:cNvPicPr>
            <a:picLocks noChangeAspect="1"/>
          </p:cNvPicPr>
          <p:nvPr/>
        </p:nvPicPr>
        <p:blipFill>
          <a:blip r:embed="rId5"/>
          <a:stretch>
            <a:fillRect/>
          </a:stretch>
        </p:blipFill>
        <p:spPr>
          <a:xfrm>
            <a:off x="533111" y="1932026"/>
            <a:ext cx="9441413" cy="6475220"/>
          </a:xfrm>
          <a:prstGeom prst="rect">
            <a:avLst/>
          </a:prstGeom>
        </p:spPr>
      </p:pic>
    </p:spTree>
    <p:extLst>
      <p:ext uri="{BB962C8B-B14F-4D97-AF65-F5344CB8AC3E}">
        <p14:creationId xmlns:p14="http://schemas.microsoft.com/office/powerpoint/2010/main" val="2275310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19BB9-6F1F-F5F3-4968-2F230A0D9AA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00C621A-1CCD-FE8E-1E9F-536C883B6189}"/>
              </a:ext>
            </a:extLst>
          </p:cNvPr>
          <p:cNvSpPr txBox="1"/>
          <p:nvPr/>
        </p:nvSpPr>
        <p:spPr>
          <a:xfrm>
            <a:off x="0" y="316469"/>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Flashing Yellow Arrows for Right Turns</a:t>
            </a:r>
          </a:p>
        </p:txBody>
      </p:sp>
      <p:pic>
        <p:nvPicPr>
          <p:cNvPr id="6" name="Picture 5">
            <a:extLst>
              <a:ext uri="{FF2B5EF4-FFF2-40B4-BE49-F238E27FC236}">
                <a16:creationId xmlns:a16="http://schemas.microsoft.com/office/drawing/2014/main" id="{4A6E02EC-2C3B-BF02-EC3C-647B2D3174A8}"/>
              </a:ext>
            </a:extLst>
          </p:cNvPr>
          <p:cNvPicPr>
            <a:picLocks noChangeAspect="1"/>
          </p:cNvPicPr>
          <p:nvPr/>
        </p:nvPicPr>
        <p:blipFill>
          <a:blip r:embed="rId3"/>
          <a:stretch>
            <a:fillRect/>
          </a:stretch>
        </p:blipFill>
        <p:spPr>
          <a:xfrm>
            <a:off x="12467846" y="0"/>
            <a:ext cx="5820156" cy="1371600"/>
          </a:xfrm>
          <a:prstGeom prst="rect">
            <a:avLst/>
          </a:prstGeom>
        </p:spPr>
      </p:pic>
      <p:pic>
        <p:nvPicPr>
          <p:cNvPr id="8" name="Picture 7">
            <a:extLst>
              <a:ext uri="{FF2B5EF4-FFF2-40B4-BE49-F238E27FC236}">
                <a16:creationId xmlns:a16="http://schemas.microsoft.com/office/drawing/2014/main" id="{224E8BD9-2BD4-F176-0C11-9699E66DD995}"/>
              </a:ext>
            </a:extLst>
          </p:cNvPr>
          <p:cNvPicPr>
            <a:picLocks noChangeAspect="1"/>
          </p:cNvPicPr>
          <p:nvPr/>
        </p:nvPicPr>
        <p:blipFill>
          <a:blip r:embed="rId4"/>
          <a:stretch>
            <a:fillRect/>
          </a:stretch>
        </p:blipFill>
        <p:spPr>
          <a:xfrm>
            <a:off x="3741978" y="1659356"/>
            <a:ext cx="5402022" cy="6968289"/>
          </a:xfrm>
          <a:prstGeom prst="rect">
            <a:avLst/>
          </a:prstGeom>
        </p:spPr>
      </p:pic>
      <p:pic>
        <p:nvPicPr>
          <p:cNvPr id="10" name="Picture 9">
            <a:extLst>
              <a:ext uri="{FF2B5EF4-FFF2-40B4-BE49-F238E27FC236}">
                <a16:creationId xmlns:a16="http://schemas.microsoft.com/office/drawing/2014/main" id="{AD495AA5-0964-91C0-345A-912F18CF186E}"/>
              </a:ext>
            </a:extLst>
          </p:cNvPr>
          <p:cNvPicPr>
            <a:picLocks noChangeAspect="1"/>
          </p:cNvPicPr>
          <p:nvPr/>
        </p:nvPicPr>
        <p:blipFill>
          <a:blip r:embed="rId5"/>
          <a:stretch>
            <a:fillRect/>
          </a:stretch>
        </p:blipFill>
        <p:spPr>
          <a:xfrm>
            <a:off x="10279933" y="3483000"/>
            <a:ext cx="6219329" cy="3321000"/>
          </a:xfrm>
          <a:prstGeom prst="rect">
            <a:avLst/>
          </a:prstGeom>
          <a:ln>
            <a:solidFill>
              <a:schemeClr val="tx1"/>
            </a:solidFill>
          </a:ln>
        </p:spPr>
      </p:pic>
    </p:spTree>
    <p:extLst>
      <p:ext uri="{BB962C8B-B14F-4D97-AF65-F5344CB8AC3E}">
        <p14:creationId xmlns:p14="http://schemas.microsoft.com/office/powerpoint/2010/main" val="30271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24C1A-2B72-6687-9B8A-CAAD54035DF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105525F-F35B-2D54-5312-98D5F908A77D}"/>
              </a:ext>
            </a:extLst>
          </p:cNvPr>
          <p:cNvSpPr txBox="1"/>
          <p:nvPr/>
        </p:nvSpPr>
        <p:spPr>
          <a:xfrm>
            <a:off x="0" y="316469"/>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Leading Pedestrian Intervals (LPI)</a:t>
            </a:r>
          </a:p>
        </p:txBody>
      </p:sp>
      <p:pic>
        <p:nvPicPr>
          <p:cNvPr id="3" name="Picture 2">
            <a:extLst>
              <a:ext uri="{FF2B5EF4-FFF2-40B4-BE49-F238E27FC236}">
                <a16:creationId xmlns:a16="http://schemas.microsoft.com/office/drawing/2014/main" id="{95254EC0-2D08-5771-3BF5-2AB6017B14C9}"/>
              </a:ext>
            </a:extLst>
          </p:cNvPr>
          <p:cNvPicPr>
            <a:picLocks noChangeAspect="1"/>
          </p:cNvPicPr>
          <p:nvPr/>
        </p:nvPicPr>
        <p:blipFill>
          <a:blip r:embed="rId3"/>
          <a:stretch>
            <a:fillRect/>
          </a:stretch>
        </p:blipFill>
        <p:spPr>
          <a:xfrm>
            <a:off x="12467846" y="-14469"/>
            <a:ext cx="5820156" cy="1371600"/>
          </a:xfrm>
          <a:prstGeom prst="rect">
            <a:avLst/>
          </a:prstGeom>
        </p:spPr>
      </p:pic>
      <p:pic>
        <p:nvPicPr>
          <p:cNvPr id="7" name="Picture 6">
            <a:extLst>
              <a:ext uri="{FF2B5EF4-FFF2-40B4-BE49-F238E27FC236}">
                <a16:creationId xmlns:a16="http://schemas.microsoft.com/office/drawing/2014/main" id="{1DFA29AA-276E-0D0A-776F-BE3C2728A0F1}"/>
              </a:ext>
            </a:extLst>
          </p:cNvPr>
          <p:cNvPicPr>
            <a:picLocks noChangeAspect="1"/>
          </p:cNvPicPr>
          <p:nvPr/>
        </p:nvPicPr>
        <p:blipFill>
          <a:blip r:embed="rId4"/>
          <a:stretch>
            <a:fillRect/>
          </a:stretch>
        </p:blipFill>
        <p:spPr>
          <a:xfrm>
            <a:off x="13570303" y="3471626"/>
            <a:ext cx="3615242" cy="3343742"/>
          </a:xfrm>
          <a:prstGeom prst="rect">
            <a:avLst/>
          </a:prstGeom>
        </p:spPr>
      </p:pic>
      <p:pic>
        <p:nvPicPr>
          <p:cNvPr id="10" name="Picture 9">
            <a:extLst>
              <a:ext uri="{FF2B5EF4-FFF2-40B4-BE49-F238E27FC236}">
                <a16:creationId xmlns:a16="http://schemas.microsoft.com/office/drawing/2014/main" id="{432885C2-5592-DD90-2E56-11BB72BFCA9F}"/>
              </a:ext>
            </a:extLst>
          </p:cNvPr>
          <p:cNvPicPr>
            <a:picLocks noChangeAspect="1"/>
          </p:cNvPicPr>
          <p:nvPr/>
        </p:nvPicPr>
        <p:blipFill>
          <a:blip r:embed="rId5"/>
          <a:stretch>
            <a:fillRect/>
          </a:stretch>
        </p:blipFill>
        <p:spPr>
          <a:xfrm>
            <a:off x="885947" y="1744754"/>
            <a:ext cx="11022951" cy="6797489"/>
          </a:xfrm>
          <a:prstGeom prst="rect">
            <a:avLst/>
          </a:prstGeom>
        </p:spPr>
      </p:pic>
      <p:sp>
        <p:nvSpPr>
          <p:cNvPr id="13" name="TextBox 12">
            <a:extLst>
              <a:ext uri="{FF2B5EF4-FFF2-40B4-BE49-F238E27FC236}">
                <a16:creationId xmlns:a16="http://schemas.microsoft.com/office/drawing/2014/main" id="{7A1F676B-71C2-9A8C-85D8-A36F069E11D3}"/>
              </a:ext>
            </a:extLst>
          </p:cNvPr>
          <p:cNvSpPr txBox="1"/>
          <p:nvPr/>
        </p:nvSpPr>
        <p:spPr>
          <a:xfrm>
            <a:off x="4166437" y="8765628"/>
            <a:ext cx="4134971" cy="507831"/>
          </a:xfrm>
          <a:prstGeom prst="rect">
            <a:avLst/>
          </a:prstGeom>
          <a:noFill/>
        </p:spPr>
        <p:txBody>
          <a:bodyPr wrap="square">
            <a:spAutoFit/>
          </a:bodyPr>
          <a:lstStyle/>
          <a:p>
            <a:r>
              <a:rPr lang="en-US" sz="2700" dirty="0">
                <a:solidFill>
                  <a:srgbClr val="000000"/>
                </a:solidFill>
                <a:latin typeface="Aptos" panose="020B0004020202020204" pitchFamily="34" charset="0"/>
              </a:rPr>
              <a:t>Image Source: PEDSAFE </a:t>
            </a:r>
            <a:endParaRPr lang="en-US" dirty="0"/>
          </a:p>
        </p:txBody>
      </p:sp>
    </p:spTree>
    <p:extLst>
      <p:ext uri="{BB962C8B-B14F-4D97-AF65-F5344CB8AC3E}">
        <p14:creationId xmlns:p14="http://schemas.microsoft.com/office/powerpoint/2010/main" val="1715566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7D00-55F0-5FAB-91D9-686C454313A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715AEA2-AF72-9A5E-1B45-3A92BD125C1E}"/>
              </a:ext>
            </a:extLst>
          </p:cNvPr>
          <p:cNvSpPr txBox="1"/>
          <p:nvPr/>
        </p:nvSpPr>
        <p:spPr>
          <a:xfrm>
            <a:off x="0" y="316468"/>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Raised Intersections</a:t>
            </a:r>
          </a:p>
        </p:txBody>
      </p:sp>
      <p:pic>
        <p:nvPicPr>
          <p:cNvPr id="2" name="Picture 1">
            <a:extLst>
              <a:ext uri="{FF2B5EF4-FFF2-40B4-BE49-F238E27FC236}">
                <a16:creationId xmlns:a16="http://schemas.microsoft.com/office/drawing/2014/main" id="{122DE6FF-CBE7-E5CB-4BAE-9D17BACF44F2}"/>
              </a:ext>
            </a:extLst>
          </p:cNvPr>
          <p:cNvPicPr>
            <a:picLocks noChangeAspect="1"/>
          </p:cNvPicPr>
          <p:nvPr/>
        </p:nvPicPr>
        <p:blipFill>
          <a:blip r:embed="rId3"/>
          <a:stretch>
            <a:fillRect/>
          </a:stretch>
        </p:blipFill>
        <p:spPr>
          <a:xfrm>
            <a:off x="12467844" y="0"/>
            <a:ext cx="5820156" cy="1371600"/>
          </a:xfrm>
          <a:prstGeom prst="rect">
            <a:avLst/>
          </a:prstGeom>
        </p:spPr>
      </p:pic>
      <p:pic>
        <p:nvPicPr>
          <p:cNvPr id="4" name="Picture 3">
            <a:extLst>
              <a:ext uri="{FF2B5EF4-FFF2-40B4-BE49-F238E27FC236}">
                <a16:creationId xmlns:a16="http://schemas.microsoft.com/office/drawing/2014/main" id="{C27E9C89-A1E3-D296-331A-D1128D4DD1A4}"/>
              </a:ext>
            </a:extLst>
          </p:cNvPr>
          <p:cNvPicPr>
            <a:picLocks noChangeAspect="1"/>
          </p:cNvPicPr>
          <p:nvPr/>
        </p:nvPicPr>
        <p:blipFill>
          <a:blip r:embed="rId4"/>
          <a:stretch>
            <a:fillRect/>
          </a:stretch>
        </p:blipFill>
        <p:spPr>
          <a:xfrm>
            <a:off x="560646" y="2717687"/>
            <a:ext cx="8840886" cy="5361981"/>
          </a:xfrm>
          <a:prstGeom prst="rect">
            <a:avLst/>
          </a:prstGeom>
        </p:spPr>
      </p:pic>
      <p:pic>
        <p:nvPicPr>
          <p:cNvPr id="8" name="Picture 7">
            <a:extLst>
              <a:ext uri="{FF2B5EF4-FFF2-40B4-BE49-F238E27FC236}">
                <a16:creationId xmlns:a16="http://schemas.microsoft.com/office/drawing/2014/main" id="{B40BB208-5864-BD8C-149B-D2A1258AD953}"/>
              </a:ext>
            </a:extLst>
          </p:cNvPr>
          <p:cNvPicPr>
            <a:picLocks noChangeAspect="1"/>
          </p:cNvPicPr>
          <p:nvPr/>
        </p:nvPicPr>
        <p:blipFill>
          <a:blip r:embed="rId5"/>
          <a:stretch>
            <a:fillRect/>
          </a:stretch>
        </p:blipFill>
        <p:spPr>
          <a:xfrm>
            <a:off x="10733015" y="1783435"/>
            <a:ext cx="5530034" cy="7230485"/>
          </a:xfrm>
          <a:prstGeom prst="rect">
            <a:avLst/>
          </a:prstGeom>
        </p:spPr>
      </p:pic>
    </p:spTree>
    <p:extLst>
      <p:ext uri="{BB962C8B-B14F-4D97-AF65-F5344CB8AC3E}">
        <p14:creationId xmlns:p14="http://schemas.microsoft.com/office/powerpoint/2010/main" val="2736924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A0877-A74E-A6AE-06D9-7B970676079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1453252-3A0F-2C08-35A5-A79E0971ECAB}"/>
              </a:ext>
            </a:extLst>
          </p:cNvPr>
          <p:cNvSpPr txBox="1"/>
          <p:nvPr/>
        </p:nvSpPr>
        <p:spPr>
          <a:xfrm>
            <a:off x="0" y="316469"/>
            <a:ext cx="12467844" cy="738664"/>
          </a:xfrm>
          <a:prstGeom prst="rect">
            <a:avLst/>
          </a:prstGeom>
          <a:solidFill>
            <a:schemeClr val="accent3"/>
          </a:solidFill>
        </p:spPr>
        <p:txBody>
          <a:bodyPr wrap="square" rtlCol="0" anchor="ctr">
            <a:spAutoFit/>
          </a:bodyPr>
          <a:lstStyle/>
          <a:p>
            <a:pPr algn="ctr"/>
            <a:r>
              <a:rPr lang="en-US" sz="4200" dirty="0">
                <a:solidFill>
                  <a:schemeClr val="bg1"/>
                </a:solidFill>
              </a:rPr>
              <a:t>Speed Tables and Raised Crosswalks</a:t>
            </a:r>
            <a:endParaRPr lang="en-US" sz="4200" b="1" dirty="0">
              <a:solidFill>
                <a:schemeClr val="bg1"/>
              </a:solidFill>
            </a:endParaRPr>
          </a:p>
        </p:txBody>
      </p:sp>
      <p:pic>
        <p:nvPicPr>
          <p:cNvPr id="3" name="Picture 2">
            <a:extLst>
              <a:ext uri="{FF2B5EF4-FFF2-40B4-BE49-F238E27FC236}">
                <a16:creationId xmlns:a16="http://schemas.microsoft.com/office/drawing/2014/main" id="{A3C89EDE-9477-945B-E99F-120FE3170936}"/>
              </a:ext>
            </a:extLst>
          </p:cNvPr>
          <p:cNvPicPr>
            <a:picLocks noChangeAspect="1"/>
          </p:cNvPicPr>
          <p:nvPr/>
        </p:nvPicPr>
        <p:blipFill>
          <a:blip r:embed="rId3"/>
          <a:stretch>
            <a:fillRect/>
          </a:stretch>
        </p:blipFill>
        <p:spPr>
          <a:xfrm>
            <a:off x="12467845" y="0"/>
            <a:ext cx="5820155" cy="1371600"/>
          </a:xfrm>
          <a:prstGeom prst="rect">
            <a:avLst/>
          </a:prstGeom>
        </p:spPr>
      </p:pic>
      <p:pic>
        <p:nvPicPr>
          <p:cNvPr id="4" name="Picture 3">
            <a:extLst>
              <a:ext uri="{FF2B5EF4-FFF2-40B4-BE49-F238E27FC236}">
                <a16:creationId xmlns:a16="http://schemas.microsoft.com/office/drawing/2014/main" id="{CDF3C79B-D00C-2C7C-592E-B944C3801B35}"/>
              </a:ext>
            </a:extLst>
          </p:cNvPr>
          <p:cNvPicPr>
            <a:picLocks noChangeAspect="1"/>
          </p:cNvPicPr>
          <p:nvPr/>
        </p:nvPicPr>
        <p:blipFill>
          <a:blip r:embed="rId4"/>
          <a:stretch>
            <a:fillRect/>
          </a:stretch>
        </p:blipFill>
        <p:spPr>
          <a:xfrm>
            <a:off x="219908" y="2933491"/>
            <a:ext cx="8808684" cy="4098485"/>
          </a:xfrm>
          <a:prstGeom prst="rect">
            <a:avLst/>
          </a:prstGeom>
        </p:spPr>
      </p:pic>
      <p:pic>
        <p:nvPicPr>
          <p:cNvPr id="12" name="Picture 11">
            <a:extLst>
              <a:ext uri="{FF2B5EF4-FFF2-40B4-BE49-F238E27FC236}">
                <a16:creationId xmlns:a16="http://schemas.microsoft.com/office/drawing/2014/main" id="{4D5B18FA-24CE-E5C0-5FC9-8ABE81290B08}"/>
              </a:ext>
            </a:extLst>
          </p:cNvPr>
          <p:cNvPicPr>
            <a:picLocks noChangeAspect="1"/>
          </p:cNvPicPr>
          <p:nvPr/>
        </p:nvPicPr>
        <p:blipFill>
          <a:blip r:embed="rId5"/>
          <a:stretch>
            <a:fillRect/>
          </a:stretch>
        </p:blipFill>
        <p:spPr>
          <a:xfrm>
            <a:off x="9745710" y="2634440"/>
            <a:ext cx="7479033" cy="5018121"/>
          </a:xfrm>
          <a:prstGeom prst="rect">
            <a:avLst/>
          </a:prstGeom>
        </p:spPr>
      </p:pic>
    </p:spTree>
    <p:extLst>
      <p:ext uri="{BB962C8B-B14F-4D97-AF65-F5344CB8AC3E}">
        <p14:creationId xmlns:p14="http://schemas.microsoft.com/office/powerpoint/2010/main" val="4229124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CEB18-05F9-4E7E-83D3-57CAD822A9D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3221D22-DC69-8943-A8BA-DAC5110ED0E6}"/>
              </a:ext>
            </a:extLst>
          </p:cNvPr>
          <p:cNvSpPr txBox="1"/>
          <p:nvPr/>
        </p:nvSpPr>
        <p:spPr>
          <a:xfrm>
            <a:off x="0" y="316468"/>
            <a:ext cx="12496644" cy="738664"/>
          </a:xfrm>
          <a:prstGeom prst="rect">
            <a:avLst/>
          </a:prstGeom>
          <a:solidFill>
            <a:schemeClr val="accent3"/>
          </a:solidFill>
        </p:spPr>
        <p:txBody>
          <a:bodyPr wrap="square" rtlCol="0" anchor="ctr">
            <a:spAutoFit/>
          </a:bodyPr>
          <a:lstStyle/>
          <a:p>
            <a:pPr algn="ctr"/>
            <a:r>
              <a:rPr lang="en-US" sz="4200" dirty="0">
                <a:solidFill>
                  <a:schemeClr val="bg1"/>
                </a:solidFill>
              </a:rPr>
              <a:t>Speed Hump</a:t>
            </a:r>
            <a:endParaRPr lang="en-US" sz="4200" b="1" dirty="0">
              <a:solidFill>
                <a:schemeClr val="bg1"/>
              </a:solidFill>
            </a:endParaRPr>
          </a:p>
        </p:txBody>
      </p:sp>
      <p:pic>
        <p:nvPicPr>
          <p:cNvPr id="3" name="Picture 2">
            <a:extLst>
              <a:ext uri="{FF2B5EF4-FFF2-40B4-BE49-F238E27FC236}">
                <a16:creationId xmlns:a16="http://schemas.microsoft.com/office/drawing/2014/main" id="{B7B5180D-9100-D735-5AF0-0DF16AC9A7DC}"/>
              </a:ext>
            </a:extLst>
          </p:cNvPr>
          <p:cNvPicPr>
            <a:picLocks noChangeAspect="1"/>
          </p:cNvPicPr>
          <p:nvPr/>
        </p:nvPicPr>
        <p:blipFill>
          <a:blip r:embed="rId3"/>
          <a:stretch>
            <a:fillRect/>
          </a:stretch>
        </p:blipFill>
        <p:spPr>
          <a:xfrm>
            <a:off x="12496646" y="0"/>
            <a:ext cx="5762555" cy="1371600"/>
          </a:xfrm>
          <a:prstGeom prst="rect">
            <a:avLst/>
          </a:prstGeom>
        </p:spPr>
      </p:pic>
      <p:pic>
        <p:nvPicPr>
          <p:cNvPr id="7" name="Picture 6">
            <a:extLst>
              <a:ext uri="{FF2B5EF4-FFF2-40B4-BE49-F238E27FC236}">
                <a16:creationId xmlns:a16="http://schemas.microsoft.com/office/drawing/2014/main" id="{53211A39-6FAE-6549-DE92-C5E27D6C7E0D}"/>
              </a:ext>
            </a:extLst>
          </p:cNvPr>
          <p:cNvPicPr>
            <a:picLocks noChangeAspect="1"/>
          </p:cNvPicPr>
          <p:nvPr/>
        </p:nvPicPr>
        <p:blipFill>
          <a:blip r:embed="rId4"/>
          <a:stretch>
            <a:fillRect/>
          </a:stretch>
        </p:blipFill>
        <p:spPr>
          <a:xfrm>
            <a:off x="258893" y="2596174"/>
            <a:ext cx="11090189" cy="5094653"/>
          </a:xfrm>
          <a:prstGeom prst="rect">
            <a:avLst/>
          </a:prstGeom>
        </p:spPr>
      </p:pic>
      <p:pic>
        <p:nvPicPr>
          <p:cNvPr id="10" name="Picture 9">
            <a:extLst>
              <a:ext uri="{FF2B5EF4-FFF2-40B4-BE49-F238E27FC236}">
                <a16:creationId xmlns:a16="http://schemas.microsoft.com/office/drawing/2014/main" id="{766E1777-B019-DD3B-66B5-0C912570C097}"/>
              </a:ext>
            </a:extLst>
          </p:cNvPr>
          <p:cNvPicPr>
            <a:picLocks noChangeAspect="1"/>
          </p:cNvPicPr>
          <p:nvPr/>
        </p:nvPicPr>
        <p:blipFill>
          <a:blip r:embed="rId5"/>
          <a:stretch>
            <a:fillRect/>
          </a:stretch>
        </p:blipFill>
        <p:spPr>
          <a:xfrm>
            <a:off x="11679010" y="1661747"/>
            <a:ext cx="5533028" cy="7556682"/>
          </a:xfrm>
          <a:prstGeom prst="rect">
            <a:avLst/>
          </a:prstGeom>
        </p:spPr>
      </p:pic>
    </p:spTree>
    <p:extLst>
      <p:ext uri="{BB962C8B-B14F-4D97-AF65-F5344CB8AC3E}">
        <p14:creationId xmlns:p14="http://schemas.microsoft.com/office/powerpoint/2010/main" val="1906093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25DF0-2AAF-1119-E294-E05600E3EBA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7E092E4-9B52-96B3-23FD-74AD280C8D44}"/>
              </a:ext>
            </a:extLst>
          </p:cNvPr>
          <p:cNvSpPr txBox="1"/>
          <p:nvPr/>
        </p:nvSpPr>
        <p:spPr>
          <a:xfrm>
            <a:off x="0" y="316468"/>
            <a:ext cx="12472416" cy="738664"/>
          </a:xfrm>
          <a:prstGeom prst="rect">
            <a:avLst/>
          </a:prstGeom>
          <a:solidFill>
            <a:schemeClr val="accent3"/>
          </a:solidFill>
        </p:spPr>
        <p:txBody>
          <a:bodyPr wrap="square" rtlCol="0" anchor="ctr">
            <a:spAutoFit/>
          </a:bodyPr>
          <a:lstStyle/>
          <a:p>
            <a:pPr algn="ctr"/>
            <a:r>
              <a:rPr lang="en-US" sz="4200" b="1" dirty="0">
                <a:solidFill>
                  <a:schemeClr val="bg1"/>
                </a:solidFill>
              </a:rPr>
              <a:t>Successively Smaller Curves</a:t>
            </a:r>
          </a:p>
        </p:txBody>
      </p:sp>
      <p:pic>
        <p:nvPicPr>
          <p:cNvPr id="2" name="Picture 1">
            <a:extLst>
              <a:ext uri="{FF2B5EF4-FFF2-40B4-BE49-F238E27FC236}">
                <a16:creationId xmlns:a16="http://schemas.microsoft.com/office/drawing/2014/main" id="{3C984865-C52B-3822-9764-F4EADB4B52D2}"/>
              </a:ext>
            </a:extLst>
          </p:cNvPr>
          <p:cNvPicPr>
            <a:picLocks noChangeAspect="1"/>
          </p:cNvPicPr>
          <p:nvPr/>
        </p:nvPicPr>
        <p:blipFill>
          <a:blip r:embed="rId3"/>
          <a:stretch>
            <a:fillRect/>
          </a:stretch>
        </p:blipFill>
        <p:spPr>
          <a:xfrm>
            <a:off x="12472416" y="-14469"/>
            <a:ext cx="5815584" cy="1374066"/>
          </a:xfrm>
          <a:prstGeom prst="rect">
            <a:avLst/>
          </a:prstGeom>
        </p:spPr>
      </p:pic>
      <p:pic>
        <p:nvPicPr>
          <p:cNvPr id="6" name="Picture 5">
            <a:extLst>
              <a:ext uri="{FF2B5EF4-FFF2-40B4-BE49-F238E27FC236}">
                <a16:creationId xmlns:a16="http://schemas.microsoft.com/office/drawing/2014/main" id="{901389B4-B3AC-62FB-B13C-7D638F83F64C}"/>
              </a:ext>
            </a:extLst>
          </p:cNvPr>
          <p:cNvPicPr>
            <a:picLocks noChangeAspect="1"/>
          </p:cNvPicPr>
          <p:nvPr/>
        </p:nvPicPr>
        <p:blipFill>
          <a:blip r:embed="rId4"/>
          <a:stretch>
            <a:fillRect/>
          </a:stretch>
        </p:blipFill>
        <p:spPr>
          <a:xfrm>
            <a:off x="322730" y="1581374"/>
            <a:ext cx="10601259" cy="5487956"/>
          </a:xfrm>
          <a:prstGeom prst="rect">
            <a:avLst/>
          </a:prstGeom>
        </p:spPr>
      </p:pic>
      <p:pic>
        <p:nvPicPr>
          <p:cNvPr id="9" name="Picture 8">
            <a:extLst>
              <a:ext uri="{FF2B5EF4-FFF2-40B4-BE49-F238E27FC236}">
                <a16:creationId xmlns:a16="http://schemas.microsoft.com/office/drawing/2014/main" id="{B8177DF5-6D4F-131C-4DD3-1A8D19DFDFE4}"/>
              </a:ext>
            </a:extLst>
          </p:cNvPr>
          <p:cNvPicPr>
            <a:picLocks noChangeAspect="1"/>
          </p:cNvPicPr>
          <p:nvPr/>
        </p:nvPicPr>
        <p:blipFill>
          <a:blip r:embed="rId5"/>
          <a:stretch>
            <a:fillRect/>
          </a:stretch>
        </p:blipFill>
        <p:spPr>
          <a:xfrm>
            <a:off x="10350944" y="3601601"/>
            <a:ext cx="7614327" cy="5104026"/>
          </a:xfrm>
          <a:prstGeom prst="rect">
            <a:avLst/>
          </a:prstGeom>
        </p:spPr>
      </p:pic>
    </p:spTree>
    <p:extLst>
      <p:ext uri="{BB962C8B-B14F-4D97-AF65-F5344CB8AC3E}">
        <p14:creationId xmlns:p14="http://schemas.microsoft.com/office/powerpoint/2010/main" val="2193995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E2CEE-EDA4-4584-08AF-7C226B0CCB3D}"/>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D0250F2-FA49-B36B-2CB8-0E7F166270B9}"/>
              </a:ext>
            </a:extLst>
          </p:cNvPr>
          <p:cNvSpPr txBox="1"/>
          <p:nvPr/>
        </p:nvSpPr>
        <p:spPr>
          <a:xfrm>
            <a:off x="0" y="316468"/>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Lateral Shifts and Chicanes</a:t>
            </a:r>
          </a:p>
        </p:txBody>
      </p:sp>
      <p:pic>
        <p:nvPicPr>
          <p:cNvPr id="3" name="Picture 2">
            <a:extLst>
              <a:ext uri="{FF2B5EF4-FFF2-40B4-BE49-F238E27FC236}">
                <a16:creationId xmlns:a16="http://schemas.microsoft.com/office/drawing/2014/main" id="{880FC2F6-74BC-32AE-6C66-A531796378CA}"/>
              </a:ext>
            </a:extLst>
          </p:cNvPr>
          <p:cNvPicPr>
            <a:picLocks noChangeAspect="1"/>
          </p:cNvPicPr>
          <p:nvPr/>
        </p:nvPicPr>
        <p:blipFill>
          <a:blip r:embed="rId3"/>
          <a:stretch>
            <a:fillRect/>
          </a:stretch>
        </p:blipFill>
        <p:spPr>
          <a:xfrm>
            <a:off x="12467844" y="0"/>
            <a:ext cx="5820156" cy="1371600"/>
          </a:xfrm>
          <a:prstGeom prst="rect">
            <a:avLst/>
          </a:prstGeom>
        </p:spPr>
      </p:pic>
      <p:pic>
        <p:nvPicPr>
          <p:cNvPr id="7" name="Picture 6">
            <a:extLst>
              <a:ext uri="{FF2B5EF4-FFF2-40B4-BE49-F238E27FC236}">
                <a16:creationId xmlns:a16="http://schemas.microsoft.com/office/drawing/2014/main" id="{8578A549-E88A-013B-44AF-121234F75E94}"/>
              </a:ext>
            </a:extLst>
          </p:cNvPr>
          <p:cNvPicPr>
            <a:picLocks noChangeAspect="1"/>
          </p:cNvPicPr>
          <p:nvPr/>
        </p:nvPicPr>
        <p:blipFill>
          <a:blip r:embed="rId4"/>
          <a:stretch>
            <a:fillRect/>
          </a:stretch>
        </p:blipFill>
        <p:spPr>
          <a:xfrm>
            <a:off x="855235" y="2035553"/>
            <a:ext cx="9448163" cy="6160587"/>
          </a:xfrm>
          <a:prstGeom prst="rect">
            <a:avLst/>
          </a:prstGeom>
        </p:spPr>
      </p:pic>
      <p:pic>
        <p:nvPicPr>
          <p:cNvPr id="10" name="Picture 9">
            <a:extLst>
              <a:ext uri="{FF2B5EF4-FFF2-40B4-BE49-F238E27FC236}">
                <a16:creationId xmlns:a16="http://schemas.microsoft.com/office/drawing/2014/main" id="{B47B130B-A287-CBD3-C403-9593F3102ED9}"/>
              </a:ext>
            </a:extLst>
          </p:cNvPr>
          <p:cNvPicPr>
            <a:picLocks noChangeAspect="1"/>
          </p:cNvPicPr>
          <p:nvPr/>
        </p:nvPicPr>
        <p:blipFill>
          <a:blip r:embed="rId5"/>
          <a:stretch>
            <a:fillRect/>
          </a:stretch>
        </p:blipFill>
        <p:spPr>
          <a:xfrm>
            <a:off x="11085755" y="2577596"/>
            <a:ext cx="6544293" cy="5076501"/>
          </a:xfrm>
          <a:prstGeom prst="rect">
            <a:avLst/>
          </a:prstGeom>
        </p:spPr>
      </p:pic>
    </p:spTree>
    <p:extLst>
      <p:ext uri="{BB962C8B-B14F-4D97-AF65-F5344CB8AC3E}">
        <p14:creationId xmlns:p14="http://schemas.microsoft.com/office/powerpoint/2010/main" val="3635953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68D78-F534-4682-B4D5-EDB5FBADCC0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603EBF8A-8508-2F7B-AFF2-B36456C2CD01}"/>
              </a:ext>
            </a:extLst>
          </p:cNvPr>
          <p:cNvSpPr txBox="1"/>
          <p:nvPr/>
        </p:nvSpPr>
        <p:spPr>
          <a:xfrm>
            <a:off x="0" y="316469"/>
            <a:ext cx="12467844" cy="738664"/>
          </a:xfrm>
          <a:prstGeom prst="rect">
            <a:avLst/>
          </a:prstGeom>
          <a:solidFill>
            <a:schemeClr val="accent1"/>
          </a:solidFill>
        </p:spPr>
        <p:txBody>
          <a:bodyPr wrap="square" rtlCol="0" anchor="ctr">
            <a:spAutoFit/>
          </a:bodyPr>
          <a:lstStyle/>
          <a:p>
            <a:pPr algn="ctr"/>
            <a:r>
              <a:rPr lang="en-US" sz="4200" dirty="0">
                <a:solidFill>
                  <a:schemeClr val="bg1"/>
                </a:solidFill>
              </a:rPr>
              <a:t>Roadway Narrowing with Pavement Markings</a:t>
            </a:r>
            <a:endParaRPr lang="en-US" sz="4200" b="1" dirty="0">
              <a:solidFill>
                <a:schemeClr val="bg1"/>
              </a:solidFill>
            </a:endParaRPr>
          </a:p>
        </p:txBody>
      </p:sp>
      <p:pic>
        <p:nvPicPr>
          <p:cNvPr id="3" name="Picture 2">
            <a:extLst>
              <a:ext uri="{FF2B5EF4-FFF2-40B4-BE49-F238E27FC236}">
                <a16:creationId xmlns:a16="http://schemas.microsoft.com/office/drawing/2014/main" id="{0A8E22B2-172B-E184-5900-50021AA394BD}"/>
              </a:ext>
            </a:extLst>
          </p:cNvPr>
          <p:cNvPicPr>
            <a:picLocks noChangeAspect="1"/>
          </p:cNvPicPr>
          <p:nvPr/>
        </p:nvPicPr>
        <p:blipFill>
          <a:blip r:embed="rId3"/>
          <a:stretch>
            <a:fillRect/>
          </a:stretch>
        </p:blipFill>
        <p:spPr>
          <a:xfrm>
            <a:off x="12467844" y="0"/>
            <a:ext cx="5868804" cy="1371600"/>
          </a:xfrm>
          <a:prstGeom prst="rect">
            <a:avLst/>
          </a:prstGeom>
        </p:spPr>
      </p:pic>
      <p:pic>
        <p:nvPicPr>
          <p:cNvPr id="7" name="Picture 6">
            <a:extLst>
              <a:ext uri="{FF2B5EF4-FFF2-40B4-BE49-F238E27FC236}">
                <a16:creationId xmlns:a16="http://schemas.microsoft.com/office/drawing/2014/main" id="{741A52E2-3846-4DF2-5CB8-5F9155C21C19}"/>
              </a:ext>
            </a:extLst>
          </p:cNvPr>
          <p:cNvPicPr>
            <a:picLocks noChangeAspect="1"/>
          </p:cNvPicPr>
          <p:nvPr/>
        </p:nvPicPr>
        <p:blipFill>
          <a:blip r:embed="rId4"/>
          <a:stretch>
            <a:fillRect/>
          </a:stretch>
        </p:blipFill>
        <p:spPr>
          <a:xfrm>
            <a:off x="2566988" y="2221428"/>
            <a:ext cx="13154025" cy="5844144"/>
          </a:xfrm>
          <a:prstGeom prst="rect">
            <a:avLst/>
          </a:prstGeom>
        </p:spPr>
      </p:pic>
    </p:spTree>
    <p:extLst>
      <p:ext uri="{BB962C8B-B14F-4D97-AF65-F5344CB8AC3E}">
        <p14:creationId xmlns:p14="http://schemas.microsoft.com/office/powerpoint/2010/main" val="784366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DDBD7-1EB2-54F9-1201-BBC27509DC79}"/>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C1115CA3-4788-E5EB-3E0A-E81CFBFE10A3}"/>
              </a:ext>
            </a:extLst>
          </p:cNvPr>
          <p:cNvPicPr>
            <a:picLocks noChangeAspect="1"/>
          </p:cNvPicPr>
          <p:nvPr/>
        </p:nvPicPr>
        <p:blipFill>
          <a:blip>
            <a:extLst>
              <a:ext uri="{96DAC541-7B7A-43D3-8B79-37D633B846F1}">
                <asvg:svgBlip xmlns:asvg="http://schemas.microsoft.com/office/drawing/2016/SVG/main" r:embed="rId3"/>
              </a:ext>
            </a:extLst>
          </a:blip>
          <a:srcRect t="85211"/>
          <a:stretch/>
        </p:blipFill>
        <p:spPr>
          <a:xfrm>
            <a:off x="0" y="8771861"/>
            <a:ext cx="18288000" cy="1521372"/>
          </a:xfrm>
          <a:prstGeom prst="rect">
            <a:avLst/>
          </a:prstGeom>
        </p:spPr>
      </p:pic>
      <p:sp>
        <p:nvSpPr>
          <p:cNvPr id="11" name="TextBox 10">
            <a:extLst>
              <a:ext uri="{FF2B5EF4-FFF2-40B4-BE49-F238E27FC236}">
                <a16:creationId xmlns:a16="http://schemas.microsoft.com/office/drawing/2014/main" id="{D069A773-F620-1C82-0275-2DA8A95E4615}"/>
              </a:ext>
            </a:extLst>
          </p:cNvPr>
          <p:cNvSpPr txBox="1"/>
          <p:nvPr/>
        </p:nvSpPr>
        <p:spPr>
          <a:xfrm>
            <a:off x="4572" y="304465"/>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Intersection Buffers</a:t>
            </a:r>
          </a:p>
        </p:txBody>
      </p:sp>
      <p:pic>
        <p:nvPicPr>
          <p:cNvPr id="3" name="Picture 2">
            <a:extLst>
              <a:ext uri="{FF2B5EF4-FFF2-40B4-BE49-F238E27FC236}">
                <a16:creationId xmlns:a16="http://schemas.microsoft.com/office/drawing/2014/main" id="{5D42653E-1FDF-C0C1-2295-C7514E645BD3}"/>
              </a:ext>
            </a:extLst>
          </p:cNvPr>
          <p:cNvPicPr>
            <a:picLocks noChangeAspect="1"/>
          </p:cNvPicPr>
          <p:nvPr/>
        </p:nvPicPr>
        <p:blipFill>
          <a:blip r:embed="rId4"/>
          <a:stretch>
            <a:fillRect/>
          </a:stretch>
        </p:blipFill>
        <p:spPr>
          <a:xfrm>
            <a:off x="12472416" y="-14469"/>
            <a:ext cx="5815584" cy="1374066"/>
          </a:xfrm>
          <a:prstGeom prst="rect">
            <a:avLst/>
          </a:prstGeom>
        </p:spPr>
      </p:pic>
      <p:pic>
        <p:nvPicPr>
          <p:cNvPr id="4" name="Picture 3">
            <a:extLst>
              <a:ext uri="{FF2B5EF4-FFF2-40B4-BE49-F238E27FC236}">
                <a16:creationId xmlns:a16="http://schemas.microsoft.com/office/drawing/2014/main" id="{8C976B0B-8368-9F8F-8668-B0EC470E28B5}"/>
              </a:ext>
            </a:extLst>
          </p:cNvPr>
          <p:cNvPicPr>
            <a:picLocks noChangeAspect="1"/>
          </p:cNvPicPr>
          <p:nvPr/>
        </p:nvPicPr>
        <p:blipFill>
          <a:blip r:embed="rId5"/>
          <a:stretch>
            <a:fillRect/>
          </a:stretch>
        </p:blipFill>
        <p:spPr>
          <a:xfrm>
            <a:off x="850664" y="1527449"/>
            <a:ext cx="7943966" cy="5186348"/>
          </a:xfrm>
          <a:prstGeom prst="rect">
            <a:avLst/>
          </a:prstGeom>
        </p:spPr>
      </p:pic>
      <p:pic>
        <p:nvPicPr>
          <p:cNvPr id="8" name="Picture 7">
            <a:extLst>
              <a:ext uri="{FF2B5EF4-FFF2-40B4-BE49-F238E27FC236}">
                <a16:creationId xmlns:a16="http://schemas.microsoft.com/office/drawing/2014/main" id="{3C051A77-AFEA-B331-54F9-C7D6D8E7E86E}"/>
              </a:ext>
            </a:extLst>
          </p:cNvPr>
          <p:cNvPicPr>
            <a:picLocks noChangeAspect="1"/>
          </p:cNvPicPr>
          <p:nvPr/>
        </p:nvPicPr>
        <p:blipFill>
          <a:blip r:embed="rId6"/>
          <a:stretch>
            <a:fillRect/>
          </a:stretch>
        </p:blipFill>
        <p:spPr>
          <a:xfrm>
            <a:off x="9027043" y="3244781"/>
            <a:ext cx="8410292" cy="5186348"/>
          </a:xfrm>
          <a:prstGeom prst="rect">
            <a:avLst/>
          </a:prstGeom>
        </p:spPr>
      </p:pic>
      <p:pic>
        <p:nvPicPr>
          <p:cNvPr id="12" name="Picture 11">
            <a:extLst>
              <a:ext uri="{FF2B5EF4-FFF2-40B4-BE49-F238E27FC236}">
                <a16:creationId xmlns:a16="http://schemas.microsoft.com/office/drawing/2014/main" id="{F2FFF3FC-B0CA-8C2E-68D9-D1E217B4F9CA}"/>
              </a:ext>
            </a:extLst>
          </p:cNvPr>
          <p:cNvPicPr>
            <a:picLocks noChangeAspect="1"/>
          </p:cNvPicPr>
          <p:nvPr/>
        </p:nvPicPr>
        <p:blipFill>
          <a:blip r:embed="rId7"/>
          <a:stretch>
            <a:fillRect/>
          </a:stretch>
        </p:blipFill>
        <p:spPr>
          <a:xfrm>
            <a:off x="10953013" y="8650850"/>
            <a:ext cx="4558349" cy="414396"/>
          </a:xfrm>
          <a:prstGeom prst="rect">
            <a:avLst/>
          </a:prstGeom>
        </p:spPr>
      </p:pic>
    </p:spTree>
    <p:extLst>
      <p:ext uri="{BB962C8B-B14F-4D97-AF65-F5344CB8AC3E}">
        <p14:creationId xmlns:p14="http://schemas.microsoft.com/office/powerpoint/2010/main" val="4184922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65EFE-608C-2DD8-3B64-1B1976B9D59F}"/>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3319C80-E227-87B1-EA07-17A9868A5E4D}"/>
              </a:ext>
            </a:extLst>
          </p:cNvPr>
          <p:cNvSpPr txBox="1"/>
          <p:nvPr/>
        </p:nvSpPr>
        <p:spPr>
          <a:xfrm>
            <a:off x="0" y="316468"/>
            <a:ext cx="12467844" cy="738664"/>
          </a:xfrm>
          <a:prstGeom prst="rect">
            <a:avLst/>
          </a:prstGeom>
          <a:solidFill>
            <a:schemeClr val="accent1"/>
          </a:solidFill>
        </p:spPr>
        <p:txBody>
          <a:bodyPr wrap="square" rtlCol="0" anchor="ctr">
            <a:spAutoFit/>
          </a:bodyPr>
          <a:lstStyle/>
          <a:p>
            <a:pPr algn="ctr"/>
            <a:r>
              <a:rPr lang="en-US" sz="4200" dirty="0">
                <a:solidFill>
                  <a:schemeClr val="bg1"/>
                </a:solidFill>
              </a:rPr>
              <a:t>Speed Reduction Markings</a:t>
            </a:r>
            <a:endParaRPr lang="en-US" sz="4200" b="1" dirty="0">
              <a:solidFill>
                <a:schemeClr val="bg1"/>
              </a:solidFill>
            </a:endParaRPr>
          </a:p>
        </p:txBody>
      </p:sp>
      <p:pic>
        <p:nvPicPr>
          <p:cNvPr id="2" name="Picture 1">
            <a:extLst>
              <a:ext uri="{FF2B5EF4-FFF2-40B4-BE49-F238E27FC236}">
                <a16:creationId xmlns:a16="http://schemas.microsoft.com/office/drawing/2014/main" id="{43096601-C7D4-C767-AAD5-A50F8532A597}"/>
              </a:ext>
            </a:extLst>
          </p:cNvPr>
          <p:cNvPicPr>
            <a:picLocks noChangeAspect="1"/>
          </p:cNvPicPr>
          <p:nvPr/>
        </p:nvPicPr>
        <p:blipFill>
          <a:blip r:embed="rId3"/>
          <a:stretch>
            <a:fillRect/>
          </a:stretch>
        </p:blipFill>
        <p:spPr>
          <a:xfrm>
            <a:off x="12467844" y="0"/>
            <a:ext cx="5815584" cy="1359162"/>
          </a:xfrm>
          <a:prstGeom prst="rect">
            <a:avLst/>
          </a:prstGeom>
        </p:spPr>
      </p:pic>
      <p:pic>
        <p:nvPicPr>
          <p:cNvPr id="6" name="Picture 5">
            <a:extLst>
              <a:ext uri="{FF2B5EF4-FFF2-40B4-BE49-F238E27FC236}">
                <a16:creationId xmlns:a16="http://schemas.microsoft.com/office/drawing/2014/main" id="{C28EB7F0-F27D-343C-67F6-44AFBB4C2C50}"/>
              </a:ext>
            </a:extLst>
          </p:cNvPr>
          <p:cNvPicPr>
            <a:picLocks noChangeAspect="1"/>
          </p:cNvPicPr>
          <p:nvPr/>
        </p:nvPicPr>
        <p:blipFill>
          <a:blip r:embed="rId4"/>
          <a:stretch>
            <a:fillRect/>
          </a:stretch>
        </p:blipFill>
        <p:spPr>
          <a:xfrm>
            <a:off x="26772" y="2674469"/>
            <a:ext cx="9128328" cy="5639492"/>
          </a:xfrm>
          <a:prstGeom prst="rect">
            <a:avLst/>
          </a:prstGeom>
        </p:spPr>
      </p:pic>
      <p:pic>
        <p:nvPicPr>
          <p:cNvPr id="8" name="Picture 7">
            <a:extLst>
              <a:ext uri="{FF2B5EF4-FFF2-40B4-BE49-F238E27FC236}">
                <a16:creationId xmlns:a16="http://schemas.microsoft.com/office/drawing/2014/main" id="{66086826-7B78-4440-4703-A7BA40DC0A3C}"/>
              </a:ext>
            </a:extLst>
          </p:cNvPr>
          <p:cNvPicPr>
            <a:picLocks noChangeAspect="1"/>
          </p:cNvPicPr>
          <p:nvPr/>
        </p:nvPicPr>
        <p:blipFill>
          <a:blip r:embed="rId5"/>
          <a:stretch>
            <a:fillRect/>
          </a:stretch>
        </p:blipFill>
        <p:spPr>
          <a:xfrm>
            <a:off x="9159672" y="4283053"/>
            <a:ext cx="9128328" cy="2422322"/>
          </a:xfrm>
          <a:prstGeom prst="rect">
            <a:avLst/>
          </a:prstGeom>
        </p:spPr>
      </p:pic>
    </p:spTree>
    <p:extLst>
      <p:ext uri="{BB962C8B-B14F-4D97-AF65-F5344CB8AC3E}">
        <p14:creationId xmlns:p14="http://schemas.microsoft.com/office/powerpoint/2010/main" val="2066450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BF27D-4655-1213-E9F3-4D7A2632C8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72B2E33-E2E4-8EB5-FE80-FCC69142D704}"/>
              </a:ext>
            </a:extLst>
          </p:cNvPr>
          <p:cNvSpPr txBox="1"/>
          <p:nvPr/>
        </p:nvSpPr>
        <p:spPr>
          <a:xfrm>
            <a:off x="4572" y="304465"/>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Transverse Pavement Rumbles</a:t>
            </a:r>
          </a:p>
        </p:txBody>
      </p:sp>
      <p:pic>
        <p:nvPicPr>
          <p:cNvPr id="3" name="Picture 2">
            <a:extLst>
              <a:ext uri="{FF2B5EF4-FFF2-40B4-BE49-F238E27FC236}">
                <a16:creationId xmlns:a16="http://schemas.microsoft.com/office/drawing/2014/main" id="{3C5D6D79-889D-1C24-4B22-F225B20AC638}"/>
              </a:ext>
            </a:extLst>
          </p:cNvPr>
          <p:cNvPicPr>
            <a:picLocks noChangeAspect="1"/>
          </p:cNvPicPr>
          <p:nvPr/>
        </p:nvPicPr>
        <p:blipFill>
          <a:blip r:embed="rId3"/>
          <a:stretch>
            <a:fillRect/>
          </a:stretch>
        </p:blipFill>
        <p:spPr>
          <a:xfrm>
            <a:off x="12472416" y="-14469"/>
            <a:ext cx="5815584" cy="1374066"/>
          </a:xfrm>
          <a:prstGeom prst="rect">
            <a:avLst/>
          </a:prstGeom>
        </p:spPr>
      </p:pic>
      <p:pic>
        <p:nvPicPr>
          <p:cNvPr id="6" name="Picture 5">
            <a:extLst>
              <a:ext uri="{FF2B5EF4-FFF2-40B4-BE49-F238E27FC236}">
                <a16:creationId xmlns:a16="http://schemas.microsoft.com/office/drawing/2014/main" id="{9C60F7F3-C9DD-5143-DA80-29C88143934D}"/>
              </a:ext>
            </a:extLst>
          </p:cNvPr>
          <p:cNvPicPr>
            <a:picLocks noChangeAspect="1"/>
          </p:cNvPicPr>
          <p:nvPr/>
        </p:nvPicPr>
        <p:blipFill>
          <a:blip r:embed="rId4"/>
          <a:stretch>
            <a:fillRect/>
          </a:stretch>
        </p:blipFill>
        <p:spPr>
          <a:xfrm>
            <a:off x="611169" y="1816991"/>
            <a:ext cx="8199612" cy="5065730"/>
          </a:xfrm>
          <a:prstGeom prst="rect">
            <a:avLst/>
          </a:prstGeom>
        </p:spPr>
      </p:pic>
      <p:pic>
        <p:nvPicPr>
          <p:cNvPr id="9" name="Picture 8">
            <a:extLst>
              <a:ext uri="{FF2B5EF4-FFF2-40B4-BE49-F238E27FC236}">
                <a16:creationId xmlns:a16="http://schemas.microsoft.com/office/drawing/2014/main" id="{914156F5-D753-EA42-00B8-0196B4287D6E}"/>
              </a:ext>
            </a:extLst>
          </p:cNvPr>
          <p:cNvPicPr>
            <a:picLocks noChangeAspect="1"/>
          </p:cNvPicPr>
          <p:nvPr/>
        </p:nvPicPr>
        <p:blipFill>
          <a:blip r:embed="rId5"/>
          <a:stretch>
            <a:fillRect/>
          </a:stretch>
        </p:blipFill>
        <p:spPr>
          <a:xfrm>
            <a:off x="9144000" y="4349855"/>
            <a:ext cx="9020019" cy="4221191"/>
          </a:xfrm>
          <a:prstGeom prst="rect">
            <a:avLst/>
          </a:prstGeom>
        </p:spPr>
      </p:pic>
    </p:spTree>
    <p:extLst>
      <p:ext uri="{BB962C8B-B14F-4D97-AF65-F5344CB8AC3E}">
        <p14:creationId xmlns:p14="http://schemas.microsoft.com/office/powerpoint/2010/main" val="2067163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6575716-4FB3-AE8A-BFCD-541730079F3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DB5F005-9ECA-E6D7-EA53-0E29CCA2A573}"/>
              </a:ext>
            </a:extLst>
          </p:cNvPr>
          <p:cNvSpPr txBox="1"/>
          <p:nvPr/>
        </p:nvSpPr>
        <p:spPr>
          <a:xfrm>
            <a:off x="0" y="316467"/>
            <a:ext cx="12467844" cy="738664"/>
          </a:xfrm>
          <a:prstGeom prst="rect">
            <a:avLst/>
          </a:prstGeom>
          <a:solidFill>
            <a:schemeClr val="accent1"/>
          </a:solidFill>
        </p:spPr>
        <p:txBody>
          <a:bodyPr wrap="square" rtlCol="0" anchor="ctr">
            <a:spAutoFit/>
          </a:bodyPr>
          <a:lstStyle/>
          <a:p>
            <a:pPr algn="ctr"/>
            <a:r>
              <a:rPr lang="en-US" sz="4200" dirty="0">
                <a:solidFill>
                  <a:schemeClr val="bg1"/>
                </a:solidFill>
              </a:rPr>
              <a:t>Using Traffic Signal Timing to Meet Target Speeds</a:t>
            </a:r>
            <a:endParaRPr lang="en-US" sz="4200" b="1" dirty="0">
              <a:solidFill>
                <a:schemeClr val="bg1"/>
              </a:solidFill>
            </a:endParaRPr>
          </a:p>
        </p:txBody>
      </p:sp>
      <p:pic>
        <p:nvPicPr>
          <p:cNvPr id="4" name="Picture 3">
            <a:extLst>
              <a:ext uri="{FF2B5EF4-FFF2-40B4-BE49-F238E27FC236}">
                <a16:creationId xmlns:a16="http://schemas.microsoft.com/office/drawing/2014/main" id="{631B8F8F-B3D1-8CD9-A0F9-8D6A6B0596D4}"/>
              </a:ext>
            </a:extLst>
          </p:cNvPr>
          <p:cNvPicPr>
            <a:picLocks noChangeAspect="1"/>
          </p:cNvPicPr>
          <p:nvPr/>
        </p:nvPicPr>
        <p:blipFill>
          <a:blip r:embed="rId3"/>
          <a:stretch>
            <a:fillRect/>
          </a:stretch>
        </p:blipFill>
        <p:spPr>
          <a:xfrm>
            <a:off x="12315721" y="-18243"/>
            <a:ext cx="5972279" cy="1408085"/>
          </a:xfrm>
          <a:prstGeom prst="rect">
            <a:avLst/>
          </a:prstGeom>
        </p:spPr>
      </p:pic>
      <p:pic>
        <p:nvPicPr>
          <p:cNvPr id="9" name="Picture 8">
            <a:extLst>
              <a:ext uri="{FF2B5EF4-FFF2-40B4-BE49-F238E27FC236}">
                <a16:creationId xmlns:a16="http://schemas.microsoft.com/office/drawing/2014/main" id="{B700A10E-9477-984E-B862-C7A5C7936E54}"/>
              </a:ext>
            </a:extLst>
          </p:cNvPr>
          <p:cNvPicPr>
            <a:picLocks noChangeAspect="1"/>
          </p:cNvPicPr>
          <p:nvPr/>
        </p:nvPicPr>
        <p:blipFill>
          <a:blip r:embed="rId4"/>
          <a:stretch>
            <a:fillRect/>
          </a:stretch>
        </p:blipFill>
        <p:spPr>
          <a:xfrm>
            <a:off x="5564953" y="2324100"/>
            <a:ext cx="7158094" cy="6563088"/>
          </a:xfrm>
          <a:prstGeom prst="rect">
            <a:avLst/>
          </a:prstGeom>
        </p:spPr>
      </p:pic>
    </p:spTree>
    <p:extLst>
      <p:ext uri="{BB962C8B-B14F-4D97-AF65-F5344CB8AC3E}">
        <p14:creationId xmlns:p14="http://schemas.microsoft.com/office/powerpoint/2010/main" val="1365675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D5216E2-B6C7-A683-746C-05DE27D2AE6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9D57F7C0-26DE-7A35-CAFA-7B91F04BDCB9}"/>
              </a:ext>
            </a:extLst>
          </p:cNvPr>
          <p:cNvSpPr txBox="1"/>
          <p:nvPr/>
        </p:nvSpPr>
        <p:spPr>
          <a:xfrm>
            <a:off x="152400" y="301999"/>
            <a:ext cx="12467844" cy="738664"/>
          </a:xfrm>
          <a:prstGeom prst="rect">
            <a:avLst/>
          </a:prstGeom>
          <a:solidFill>
            <a:schemeClr val="accent1"/>
          </a:solidFill>
        </p:spPr>
        <p:txBody>
          <a:bodyPr wrap="square" rtlCol="0" anchor="ctr">
            <a:spAutoFit/>
          </a:bodyPr>
          <a:lstStyle/>
          <a:p>
            <a:pPr algn="ctr"/>
            <a:r>
              <a:rPr lang="en-US" sz="4200" dirty="0">
                <a:solidFill>
                  <a:schemeClr val="bg1"/>
                </a:solidFill>
              </a:rPr>
              <a:t>Rest in Red </a:t>
            </a:r>
            <a:endParaRPr lang="en-US" sz="4200" b="1" dirty="0">
              <a:solidFill>
                <a:schemeClr val="bg1"/>
              </a:solidFill>
            </a:endParaRPr>
          </a:p>
        </p:txBody>
      </p:sp>
      <p:pic>
        <p:nvPicPr>
          <p:cNvPr id="2" name="Picture 1">
            <a:extLst>
              <a:ext uri="{FF2B5EF4-FFF2-40B4-BE49-F238E27FC236}">
                <a16:creationId xmlns:a16="http://schemas.microsoft.com/office/drawing/2014/main" id="{0E95C384-5B0C-E50C-4AF0-D0B3ABE678F6}"/>
              </a:ext>
            </a:extLst>
          </p:cNvPr>
          <p:cNvPicPr>
            <a:picLocks noChangeAspect="1"/>
          </p:cNvPicPr>
          <p:nvPr/>
        </p:nvPicPr>
        <p:blipFill>
          <a:blip r:embed="rId3"/>
          <a:stretch>
            <a:fillRect/>
          </a:stretch>
        </p:blipFill>
        <p:spPr>
          <a:xfrm>
            <a:off x="12467846" y="-14469"/>
            <a:ext cx="5820156" cy="1371600"/>
          </a:xfrm>
          <a:prstGeom prst="rect">
            <a:avLst/>
          </a:prstGeom>
        </p:spPr>
      </p:pic>
      <p:pic>
        <p:nvPicPr>
          <p:cNvPr id="4" name="Picture 3">
            <a:extLst>
              <a:ext uri="{FF2B5EF4-FFF2-40B4-BE49-F238E27FC236}">
                <a16:creationId xmlns:a16="http://schemas.microsoft.com/office/drawing/2014/main" id="{489F1B3E-CABE-E9F2-F7B7-C044C36DA7BF}"/>
              </a:ext>
            </a:extLst>
          </p:cNvPr>
          <p:cNvPicPr>
            <a:picLocks noChangeAspect="1"/>
          </p:cNvPicPr>
          <p:nvPr/>
        </p:nvPicPr>
        <p:blipFill>
          <a:blip r:embed="rId4"/>
          <a:stretch>
            <a:fillRect/>
          </a:stretch>
        </p:blipFill>
        <p:spPr>
          <a:xfrm>
            <a:off x="3969698" y="1943100"/>
            <a:ext cx="10348604" cy="6730410"/>
          </a:xfrm>
          <a:prstGeom prst="rect">
            <a:avLst/>
          </a:prstGeom>
        </p:spPr>
      </p:pic>
    </p:spTree>
    <p:extLst>
      <p:ext uri="{BB962C8B-B14F-4D97-AF65-F5344CB8AC3E}">
        <p14:creationId xmlns:p14="http://schemas.microsoft.com/office/powerpoint/2010/main" val="3487700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4B8590E-A1AF-D500-D696-38D49B7733F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FDA965E-5E73-9259-F26C-B34B27CD42E2}"/>
              </a:ext>
            </a:extLst>
          </p:cNvPr>
          <p:cNvSpPr txBox="1"/>
          <p:nvPr/>
        </p:nvSpPr>
        <p:spPr>
          <a:xfrm>
            <a:off x="4572" y="316469"/>
            <a:ext cx="12467844" cy="738664"/>
          </a:xfrm>
          <a:prstGeom prst="rect">
            <a:avLst/>
          </a:prstGeom>
          <a:solidFill>
            <a:schemeClr val="accent1"/>
          </a:solidFill>
        </p:spPr>
        <p:txBody>
          <a:bodyPr wrap="square" rtlCol="0" anchor="ctr">
            <a:spAutoFit/>
          </a:bodyPr>
          <a:lstStyle/>
          <a:p>
            <a:pPr algn="ctr"/>
            <a:r>
              <a:rPr lang="en-US" sz="4200" dirty="0">
                <a:solidFill>
                  <a:schemeClr val="bg1"/>
                </a:solidFill>
              </a:rPr>
              <a:t>Sequential Dynamic Chevron Warning System</a:t>
            </a:r>
            <a:endParaRPr lang="en-US" sz="4200" b="1" dirty="0">
              <a:solidFill>
                <a:schemeClr val="bg1"/>
              </a:solidFill>
            </a:endParaRPr>
          </a:p>
        </p:txBody>
      </p:sp>
      <p:pic>
        <p:nvPicPr>
          <p:cNvPr id="6" name="Picture 5">
            <a:extLst>
              <a:ext uri="{FF2B5EF4-FFF2-40B4-BE49-F238E27FC236}">
                <a16:creationId xmlns:a16="http://schemas.microsoft.com/office/drawing/2014/main" id="{854A2306-1624-0146-D8F8-96AD805A79C4}"/>
              </a:ext>
            </a:extLst>
          </p:cNvPr>
          <p:cNvPicPr>
            <a:picLocks noChangeAspect="1"/>
          </p:cNvPicPr>
          <p:nvPr/>
        </p:nvPicPr>
        <p:blipFill>
          <a:blip r:embed="rId3"/>
          <a:stretch>
            <a:fillRect/>
          </a:stretch>
        </p:blipFill>
        <p:spPr>
          <a:xfrm>
            <a:off x="12472416" y="-18243"/>
            <a:ext cx="5815584" cy="1408085"/>
          </a:xfrm>
          <a:prstGeom prst="rect">
            <a:avLst/>
          </a:prstGeom>
        </p:spPr>
      </p:pic>
      <p:pic>
        <p:nvPicPr>
          <p:cNvPr id="8" name="Picture 7">
            <a:extLst>
              <a:ext uri="{FF2B5EF4-FFF2-40B4-BE49-F238E27FC236}">
                <a16:creationId xmlns:a16="http://schemas.microsoft.com/office/drawing/2014/main" id="{36C695A2-72B0-CDA3-F535-D365A710F781}"/>
              </a:ext>
            </a:extLst>
          </p:cNvPr>
          <p:cNvPicPr>
            <a:picLocks noChangeAspect="1"/>
          </p:cNvPicPr>
          <p:nvPr/>
        </p:nvPicPr>
        <p:blipFill>
          <a:blip r:embed="rId4"/>
          <a:stretch>
            <a:fillRect/>
          </a:stretch>
        </p:blipFill>
        <p:spPr>
          <a:xfrm>
            <a:off x="3874250" y="1567598"/>
            <a:ext cx="10539501" cy="7151805"/>
          </a:xfrm>
          <a:prstGeom prst="rect">
            <a:avLst/>
          </a:prstGeom>
        </p:spPr>
      </p:pic>
    </p:spTree>
    <p:extLst>
      <p:ext uri="{BB962C8B-B14F-4D97-AF65-F5344CB8AC3E}">
        <p14:creationId xmlns:p14="http://schemas.microsoft.com/office/powerpoint/2010/main" val="3147117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E6950E9-2DDE-5487-B0D7-3A2FCEEBE47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9CE517D1-129C-953D-FEB9-197C85B0AE78}"/>
              </a:ext>
            </a:extLst>
          </p:cNvPr>
          <p:cNvSpPr txBox="1"/>
          <p:nvPr/>
        </p:nvSpPr>
        <p:spPr>
          <a:xfrm>
            <a:off x="0" y="326310"/>
            <a:ext cx="12467844" cy="738664"/>
          </a:xfrm>
          <a:prstGeom prst="rect">
            <a:avLst/>
          </a:prstGeom>
          <a:solidFill>
            <a:schemeClr val="accent2"/>
          </a:solidFill>
        </p:spPr>
        <p:txBody>
          <a:bodyPr wrap="square" rtlCol="0" anchor="ctr">
            <a:spAutoFit/>
          </a:bodyPr>
          <a:lstStyle/>
          <a:p>
            <a:pPr algn="ctr"/>
            <a:r>
              <a:rPr lang="en-US" sz="4200" b="1" dirty="0">
                <a:solidFill>
                  <a:schemeClr val="bg1"/>
                </a:solidFill>
              </a:rPr>
              <a:t>Friction Surface Treatments</a:t>
            </a:r>
          </a:p>
        </p:txBody>
      </p:sp>
      <p:pic>
        <p:nvPicPr>
          <p:cNvPr id="4" name="Picture 3">
            <a:extLst>
              <a:ext uri="{FF2B5EF4-FFF2-40B4-BE49-F238E27FC236}">
                <a16:creationId xmlns:a16="http://schemas.microsoft.com/office/drawing/2014/main" id="{20ABC461-12F4-DB80-64E4-ADCC43CF658B}"/>
              </a:ext>
            </a:extLst>
          </p:cNvPr>
          <p:cNvPicPr>
            <a:picLocks noChangeAspect="1"/>
          </p:cNvPicPr>
          <p:nvPr/>
        </p:nvPicPr>
        <p:blipFill>
          <a:blip r:embed="rId3"/>
          <a:stretch>
            <a:fillRect/>
          </a:stretch>
        </p:blipFill>
        <p:spPr>
          <a:xfrm>
            <a:off x="12472416" y="9842"/>
            <a:ext cx="5815584" cy="1381442"/>
          </a:xfrm>
          <a:prstGeom prst="rect">
            <a:avLst/>
          </a:prstGeom>
        </p:spPr>
      </p:pic>
      <p:pic>
        <p:nvPicPr>
          <p:cNvPr id="8" name="Picture 7">
            <a:extLst>
              <a:ext uri="{FF2B5EF4-FFF2-40B4-BE49-F238E27FC236}">
                <a16:creationId xmlns:a16="http://schemas.microsoft.com/office/drawing/2014/main" id="{E34CE864-8AFD-CC75-E413-BB152D8F50CD}"/>
              </a:ext>
            </a:extLst>
          </p:cNvPr>
          <p:cNvPicPr>
            <a:picLocks noChangeAspect="1"/>
          </p:cNvPicPr>
          <p:nvPr/>
        </p:nvPicPr>
        <p:blipFill>
          <a:blip r:embed="rId4"/>
          <a:stretch>
            <a:fillRect/>
          </a:stretch>
        </p:blipFill>
        <p:spPr>
          <a:xfrm>
            <a:off x="586990" y="1937352"/>
            <a:ext cx="10408367" cy="6412296"/>
          </a:xfrm>
          <a:prstGeom prst="rect">
            <a:avLst/>
          </a:prstGeom>
        </p:spPr>
      </p:pic>
      <p:pic>
        <p:nvPicPr>
          <p:cNvPr id="13" name="Picture 12">
            <a:extLst>
              <a:ext uri="{FF2B5EF4-FFF2-40B4-BE49-F238E27FC236}">
                <a16:creationId xmlns:a16="http://schemas.microsoft.com/office/drawing/2014/main" id="{E0F0A8F3-B25F-8647-3B9F-95E437264D45}"/>
              </a:ext>
            </a:extLst>
          </p:cNvPr>
          <p:cNvPicPr>
            <a:picLocks noChangeAspect="1"/>
          </p:cNvPicPr>
          <p:nvPr/>
        </p:nvPicPr>
        <p:blipFill>
          <a:blip r:embed="rId5"/>
          <a:stretch>
            <a:fillRect/>
          </a:stretch>
        </p:blipFill>
        <p:spPr>
          <a:xfrm>
            <a:off x="11586158" y="3063977"/>
            <a:ext cx="5604387" cy="4159046"/>
          </a:xfrm>
          <a:prstGeom prst="rect">
            <a:avLst/>
          </a:prstGeom>
        </p:spPr>
      </p:pic>
    </p:spTree>
    <p:extLst>
      <p:ext uri="{BB962C8B-B14F-4D97-AF65-F5344CB8AC3E}">
        <p14:creationId xmlns:p14="http://schemas.microsoft.com/office/powerpoint/2010/main" val="30542669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F19B3-83E4-BB04-F434-5906D17AF9B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705258E-0ABD-DF44-D6D9-42E4658E8A70}"/>
              </a:ext>
            </a:extLst>
          </p:cNvPr>
          <p:cNvSpPr txBox="1"/>
          <p:nvPr/>
        </p:nvSpPr>
        <p:spPr>
          <a:xfrm>
            <a:off x="0" y="314002"/>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Centerline Buffers</a:t>
            </a:r>
          </a:p>
        </p:txBody>
      </p:sp>
      <p:pic>
        <p:nvPicPr>
          <p:cNvPr id="9" name="Picture 8">
            <a:extLst>
              <a:ext uri="{FF2B5EF4-FFF2-40B4-BE49-F238E27FC236}">
                <a16:creationId xmlns:a16="http://schemas.microsoft.com/office/drawing/2014/main" id="{79FF804E-5A3B-D703-DD88-14619D5096B1}"/>
              </a:ext>
            </a:extLst>
          </p:cNvPr>
          <p:cNvPicPr>
            <a:picLocks noChangeAspect="1"/>
          </p:cNvPicPr>
          <p:nvPr/>
        </p:nvPicPr>
        <p:blipFill>
          <a:blip r:embed="rId3"/>
          <a:stretch>
            <a:fillRect/>
          </a:stretch>
        </p:blipFill>
        <p:spPr>
          <a:xfrm>
            <a:off x="12467844" y="-2466"/>
            <a:ext cx="5815584" cy="1374066"/>
          </a:xfrm>
          <a:prstGeom prst="rect">
            <a:avLst/>
          </a:prstGeom>
        </p:spPr>
      </p:pic>
      <p:pic>
        <p:nvPicPr>
          <p:cNvPr id="16" name="Picture 15">
            <a:extLst>
              <a:ext uri="{FF2B5EF4-FFF2-40B4-BE49-F238E27FC236}">
                <a16:creationId xmlns:a16="http://schemas.microsoft.com/office/drawing/2014/main" id="{24CC87A1-BDE4-3171-74F3-555C837167B4}"/>
              </a:ext>
            </a:extLst>
          </p:cNvPr>
          <p:cNvPicPr>
            <a:picLocks noChangeAspect="1"/>
          </p:cNvPicPr>
          <p:nvPr/>
        </p:nvPicPr>
        <p:blipFill>
          <a:blip r:embed="rId4"/>
          <a:stretch>
            <a:fillRect/>
          </a:stretch>
        </p:blipFill>
        <p:spPr>
          <a:xfrm>
            <a:off x="720196" y="6246498"/>
            <a:ext cx="6703501" cy="3962101"/>
          </a:xfrm>
          <a:prstGeom prst="rect">
            <a:avLst/>
          </a:prstGeom>
          <a:ln>
            <a:solidFill>
              <a:schemeClr val="tx1"/>
            </a:solidFill>
          </a:ln>
        </p:spPr>
      </p:pic>
      <p:pic>
        <p:nvPicPr>
          <p:cNvPr id="4" name="Picture 3">
            <a:extLst>
              <a:ext uri="{FF2B5EF4-FFF2-40B4-BE49-F238E27FC236}">
                <a16:creationId xmlns:a16="http://schemas.microsoft.com/office/drawing/2014/main" id="{5EAB1F44-8E7E-52BE-DC83-A3AD76AE174B}"/>
              </a:ext>
            </a:extLst>
          </p:cNvPr>
          <p:cNvPicPr>
            <a:picLocks noChangeAspect="1"/>
          </p:cNvPicPr>
          <p:nvPr/>
        </p:nvPicPr>
        <p:blipFill>
          <a:blip r:embed="rId5"/>
          <a:stretch>
            <a:fillRect/>
          </a:stretch>
        </p:blipFill>
        <p:spPr>
          <a:xfrm>
            <a:off x="798720" y="1201908"/>
            <a:ext cx="10042873" cy="4959824"/>
          </a:xfrm>
          <a:prstGeom prst="rect">
            <a:avLst/>
          </a:prstGeom>
        </p:spPr>
      </p:pic>
      <p:pic>
        <p:nvPicPr>
          <p:cNvPr id="6" name="Picture 5">
            <a:extLst>
              <a:ext uri="{FF2B5EF4-FFF2-40B4-BE49-F238E27FC236}">
                <a16:creationId xmlns:a16="http://schemas.microsoft.com/office/drawing/2014/main" id="{21807C26-B166-D8BC-B5E8-6A5C0BD1675C}"/>
              </a:ext>
            </a:extLst>
          </p:cNvPr>
          <p:cNvPicPr>
            <a:picLocks noChangeAspect="1"/>
          </p:cNvPicPr>
          <p:nvPr/>
        </p:nvPicPr>
        <p:blipFill>
          <a:blip r:embed="rId6"/>
          <a:stretch>
            <a:fillRect/>
          </a:stretch>
        </p:blipFill>
        <p:spPr>
          <a:xfrm>
            <a:off x="7933943" y="4266175"/>
            <a:ext cx="10042873" cy="5910186"/>
          </a:xfrm>
          <a:prstGeom prst="rect">
            <a:avLst/>
          </a:prstGeom>
        </p:spPr>
      </p:pic>
    </p:spTree>
    <p:extLst>
      <p:ext uri="{BB962C8B-B14F-4D97-AF65-F5344CB8AC3E}">
        <p14:creationId xmlns:p14="http://schemas.microsoft.com/office/powerpoint/2010/main" val="22113926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6AB54-F0C1-711C-256A-825A789A277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2B174F-63AE-F449-EFF8-D76D69090761}"/>
              </a:ext>
            </a:extLst>
          </p:cNvPr>
          <p:cNvSpPr txBox="1"/>
          <p:nvPr/>
        </p:nvSpPr>
        <p:spPr>
          <a:xfrm>
            <a:off x="4572" y="304466"/>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Median Barriers on Undivided Highways</a:t>
            </a:r>
          </a:p>
        </p:txBody>
      </p:sp>
      <p:pic>
        <p:nvPicPr>
          <p:cNvPr id="3" name="Picture 2">
            <a:extLst>
              <a:ext uri="{FF2B5EF4-FFF2-40B4-BE49-F238E27FC236}">
                <a16:creationId xmlns:a16="http://schemas.microsoft.com/office/drawing/2014/main" id="{A44B326B-890B-F9C0-F2E2-FD6CA5E8879D}"/>
              </a:ext>
            </a:extLst>
          </p:cNvPr>
          <p:cNvPicPr>
            <a:picLocks noChangeAspect="1"/>
          </p:cNvPicPr>
          <p:nvPr/>
        </p:nvPicPr>
        <p:blipFill>
          <a:blip r:embed="rId3"/>
          <a:stretch>
            <a:fillRect/>
          </a:stretch>
        </p:blipFill>
        <p:spPr>
          <a:xfrm>
            <a:off x="12472416" y="-14469"/>
            <a:ext cx="5815584" cy="1374066"/>
          </a:xfrm>
          <a:prstGeom prst="rect">
            <a:avLst/>
          </a:prstGeom>
        </p:spPr>
      </p:pic>
      <p:pic>
        <p:nvPicPr>
          <p:cNvPr id="10" name="Picture 9">
            <a:extLst>
              <a:ext uri="{FF2B5EF4-FFF2-40B4-BE49-F238E27FC236}">
                <a16:creationId xmlns:a16="http://schemas.microsoft.com/office/drawing/2014/main" id="{234AC83F-CCFD-A9F3-A4D1-84224F757168}"/>
              </a:ext>
            </a:extLst>
          </p:cNvPr>
          <p:cNvPicPr>
            <a:picLocks noChangeAspect="1"/>
          </p:cNvPicPr>
          <p:nvPr/>
        </p:nvPicPr>
        <p:blipFill>
          <a:blip r:embed="rId4"/>
          <a:stretch>
            <a:fillRect/>
          </a:stretch>
        </p:blipFill>
        <p:spPr>
          <a:xfrm>
            <a:off x="4150385" y="1654508"/>
            <a:ext cx="9987231" cy="7456452"/>
          </a:xfrm>
          <a:prstGeom prst="rect">
            <a:avLst/>
          </a:prstGeom>
        </p:spPr>
      </p:pic>
    </p:spTree>
    <p:extLst>
      <p:ext uri="{BB962C8B-B14F-4D97-AF65-F5344CB8AC3E}">
        <p14:creationId xmlns:p14="http://schemas.microsoft.com/office/powerpoint/2010/main" val="3663207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92236-60E3-919B-E624-0596F4858ED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18EE85C-984D-91C6-3D60-F77000FA38E2}"/>
              </a:ext>
            </a:extLst>
          </p:cNvPr>
          <p:cNvSpPr txBox="1"/>
          <p:nvPr/>
        </p:nvSpPr>
        <p:spPr>
          <a:xfrm>
            <a:off x="0" y="316468"/>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Cable Median Barrier</a:t>
            </a:r>
          </a:p>
        </p:txBody>
      </p:sp>
      <p:pic>
        <p:nvPicPr>
          <p:cNvPr id="6" name="Picture 5">
            <a:extLst>
              <a:ext uri="{FF2B5EF4-FFF2-40B4-BE49-F238E27FC236}">
                <a16:creationId xmlns:a16="http://schemas.microsoft.com/office/drawing/2014/main" id="{6562EE04-089F-B0F5-6BB4-EF8BF0505849}"/>
              </a:ext>
            </a:extLst>
          </p:cNvPr>
          <p:cNvPicPr>
            <a:picLocks noChangeAspect="1"/>
          </p:cNvPicPr>
          <p:nvPr/>
        </p:nvPicPr>
        <p:blipFill>
          <a:blip r:embed="rId3"/>
          <a:stretch>
            <a:fillRect/>
          </a:stretch>
        </p:blipFill>
        <p:spPr>
          <a:xfrm>
            <a:off x="9487501" y="2335118"/>
            <a:ext cx="8354057" cy="5466993"/>
          </a:xfrm>
          <a:prstGeom prst="rect">
            <a:avLst/>
          </a:prstGeom>
        </p:spPr>
      </p:pic>
      <p:pic>
        <p:nvPicPr>
          <p:cNvPr id="13" name="Picture 12">
            <a:extLst>
              <a:ext uri="{FF2B5EF4-FFF2-40B4-BE49-F238E27FC236}">
                <a16:creationId xmlns:a16="http://schemas.microsoft.com/office/drawing/2014/main" id="{80D43151-74C3-1D25-B2EC-27A61FC26CBE}"/>
              </a:ext>
            </a:extLst>
          </p:cNvPr>
          <p:cNvPicPr>
            <a:picLocks noChangeAspect="1"/>
          </p:cNvPicPr>
          <p:nvPr/>
        </p:nvPicPr>
        <p:blipFill>
          <a:blip r:embed="rId4"/>
          <a:stretch>
            <a:fillRect/>
          </a:stretch>
        </p:blipFill>
        <p:spPr>
          <a:xfrm>
            <a:off x="446444" y="2456820"/>
            <a:ext cx="8697557" cy="5373360"/>
          </a:xfrm>
          <a:prstGeom prst="rect">
            <a:avLst/>
          </a:prstGeom>
        </p:spPr>
      </p:pic>
      <p:pic>
        <p:nvPicPr>
          <p:cNvPr id="3" name="Picture 2">
            <a:extLst>
              <a:ext uri="{FF2B5EF4-FFF2-40B4-BE49-F238E27FC236}">
                <a16:creationId xmlns:a16="http://schemas.microsoft.com/office/drawing/2014/main" id="{240622EA-7A5B-7FF3-1971-5D85A6E3C585}"/>
              </a:ext>
            </a:extLst>
          </p:cNvPr>
          <p:cNvPicPr>
            <a:picLocks noChangeAspect="1"/>
          </p:cNvPicPr>
          <p:nvPr/>
        </p:nvPicPr>
        <p:blipFill>
          <a:blip r:embed="rId5"/>
          <a:stretch>
            <a:fillRect/>
          </a:stretch>
        </p:blipFill>
        <p:spPr>
          <a:xfrm>
            <a:off x="12467844" y="-2466"/>
            <a:ext cx="5815584" cy="1374066"/>
          </a:xfrm>
          <a:prstGeom prst="rect">
            <a:avLst/>
          </a:prstGeom>
        </p:spPr>
      </p:pic>
    </p:spTree>
    <p:extLst>
      <p:ext uri="{BB962C8B-B14F-4D97-AF65-F5344CB8AC3E}">
        <p14:creationId xmlns:p14="http://schemas.microsoft.com/office/powerpoint/2010/main" val="2738753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5AFCA-E36E-D52F-156C-7C63C5E8158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78FF242-713B-5DF9-088E-C73CA8BE2073}"/>
              </a:ext>
            </a:extLst>
          </p:cNvPr>
          <p:cNvSpPr txBox="1"/>
          <p:nvPr/>
        </p:nvSpPr>
        <p:spPr>
          <a:xfrm>
            <a:off x="0" y="-66256"/>
            <a:ext cx="12467844" cy="1384995"/>
          </a:xfrm>
          <a:prstGeom prst="rect">
            <a:avLst/>
          </a:prstGeom>
          <a:solidFill>
            <a:schemeClr val="accent3"/>
          </a:solidFill>
        </p:spPr>
        <p:txBody>
          <a:bodyPr wrap="square" rtlCol="0" anchor="ctr">
            <a:spAutoFit/>
          </a:bodyPr>
          <a:lstStyle/>
          <a:p>
            <a:pPr algn="ctr"/>
            <a:r>
              <a:rPr lang="en-US" sz="4200" b="1" dirty="0">
                <a:solidFill>
                  <a:schemeClr val="bg1"/>
                </a:solidFill>
              </a:rPr>
              <a:t>Increase Use of Roadside Barriers </a:t>
            </a:r>
          </a:p>
          <a:p>
            <a:pPr algn="ctr"/>
            <a:r>
              <a:rPr lang="en-US" sz="4200" b="1" dirty="0">
                <a:solidFill>
                  <a:schemeClr val="bg1"/>
                </a:solidFill>
              </a:rPr>
              <a:t>and End Terminals</a:t>
            </a:r>
          </a:p>
        </p:txBody>
      </p:sp>
      <p:pic>
        <p:nvPicPr>
          <p:cNvPr id="4" name="Picture 3">
            <a:extLst>
              <a:ext uri="{FF2B5EF4-FFF2-40B4-BE49-F238E27FC236}">
                <a16:creationId xmlns:a16="http://schemas.microsoft.com/office/drawing/2014/main" id="{BAAD554A-20C5-E185-DEFC-C522E2B60C6C}"/>
              </a:ext>
            </a:extLst>
          </p:cNvPr>
          <p:cNvPicPr>
            <a:picLocks noChangeAspect="1"/>
          </p:cNvPicPr>
          <p:nvPr/>
        </p:nvPicPr>
        <p:blipFill>
          <a:blip r:embed="rId3"/>
          <a:stretch>
            <a:fillRect/>
          </a:stretch>
        </p:blipFill>
        <p:spPr>
          <a:xfrm>
            <a:off x="12467844" y="-74073"/>
            <a:ext cx="5820156" cy="1371600"/>
          </a:xfrm>
          <a:prstGeom prst="rect">
            <a:avLst/>
          </a:prstGeom>
        </p:spPr>
      </p:pic>
      <p:pic>
        <p:nvPicPr>
          <p:cNvPr id="8" name="Picture 7">
            <a:extLst>
              <a:ext uri="{FF2B5EF4-FFF2-40B4-BE49-F238E27FC236}">
                <a16:creationId xmlns:a16="http://schemas.microsoft.com/office/drawing/2014/main" id="{92D473A6-3908-C78D-7C64-84B50255BAB9}"/>
              </a:ext>
            </a:extLst>
          </p:cNvPr>
          <p:cNvPicPr>
            <a:picLocks noChangeAspect="1"/>
          </p:cNvPicPr>
          <p:nvPr/>
        </p:nvPicPr>
        <p:blipFill>
          <a:blip r:embed="rId4"/>
          <a:stretch>
            <a:fillRect/>
          </a:stretch>
        </p:blipFill>
        <p:spPr>
          <a:xfrm>
            <a:off x="349622" y="2654613"/>
            <a:ext cx="8794379" cy="4796934"/>
          </a:xfrm>
          <a:prstGeom prst="rect">
            <a:avLst/>
          </a:prstGeom>
        </p:spPr>
      </p:pic>
      <p:pic>
        <p:nvPicPr>
          <p:cNvPr id="12" name="Picture 11">
            <a:extLst>
              <a:ext uri="{FF2B5EF4-FFF2-40B4-BE49-F238E27FC236}">
                <a16:creationId xmlns:a16="http://schemas.microsoft.com/office/drawing/2014/main" id="{0558A344-452D-9251-7786-81CA3343B24D}"/>
              </a:ext>
            </a:extLst>
          </p:cNvPr>
          <p:cNvPicPr>
            <a:picLocks noChangeAspect="1"/>
          </p:cNvPicPr>
          <p:nvPr/>
        </p:nvPicPr>
        <p:blipFill>
          <a:blip r:embed="rId5"/>
          <a:stretch>
            <a:fillRect/>
          </a:stretch>
        </p:blipFill>
        <p:spPr>
          <a:xfrm>
            <a:off x="10205054" y="2654613"/>
            <a:ext cx="7588098" cy="4796934"/>
          </a:xfrm>
          <a:prstGeom prst="rect">
            <a:avLst/>
          </a:prstGeom>
        </p:spPr>
      </p:pic>
    </p:spTree>
    <p:extLst>
      <p:ext uri="{BB962C8B-B14F-4D97-AF65-F5344CB8AC3E}">
        <p14:creationId xmlns:p14="http://schemas.microsoft.com/office/powerpoint/2010/main" val="1406661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27A87-CF2B-B6DB-0C96-899F7BEB6CFD}"/>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AA1B55E-32A8-FE89-C311-694B4B990925}"/>
              </a:ext>
            </a:extLst>
          </p:cNvPr>
          <p:cNvSpPr txBox="1"/>
          <p:nvPr/>
        </p:nvSpPr>
        <p:spPr>
          <a:xfrm>
            <a:off x="0" y="316468"/>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Superelevation Improvement</a:t>
            </a:r>
          </a:p>
        </p:txBody>
      </p:sp>
      <p:pic>
        <p:nvPicPr>
          <p:cNvPr id="3" name="Picture 2">
            <a:extLst>
              <a:ext uri="{FF2B5EF4-FFF2-40B4-BE49-F238E27FC236}">
                <a16:creationId xmlns:a16="http://schemas.microsoft.com/office/drawing/2014/main" id="{B410A3BF-5A32-156B-F061-366B0851A7B4}"/>
              </a:ext>
            </a:extLst>
          </p:cNvPr>
          <p:cNvPicPr>
            <a:picLocks noChangeAspect="1"/>
          </p:cNvPicPr>
          <p:nvPr/>
        </p:nvPicPr>
        <p:blipFill>
          <a:blip r:embed="rId3"/>
          <a:stretch>
            <a:fillRect/>
          </a:stretch>
        </p:blipFill>
        <p:spPr>
          <a:xfrm>
            <a:off x="12472416" y="-14469"/>
            <a:ext cx="5815584" cy="1374066"/>
          </a:xfrm>
          <a:prstGeom prst="rect">
            <a:avLst/>
          </a:prstGeom>
        </p:spPr>
      </p:pic>
      <p:pic>
        <p:nvPicPr>
          <p:cNvPr id="4" name="Picture 3">
            <a:extLst>
              <a:ext uri="{FF2B5EF4-FFF2-40B4-BE49-F238E27FC236}">
                <a16:creationId xmlns:a16="http://schemas.microsoft.com/office/drawing/2014/main" id="{6F944BE9-01C4-700D-C7CB-48CCF2BCB74E}"/>
              </a:ext>
            </a:extLst>
          </p:cNvPr>
          <p:cNvPicPr>
            <a:picLocks noChangeAspect="1"/>
          </p:cNvPicPr>
          <p:nvPr/>
        </p:nvPicPr>
        <p:blipFill>
          <a:blip r:embed="rId4"/>
          <a:stretch>
            <a:fillRect/>
          </a:stretch>
        </p:blipFill>
        <p:spPr>
          <a:xfrm>
            <a:off x="515477" y="2733940"/>
            <a:ext cx="7800435" cy="4819118"/>
          </a:xfrm>
          <a:prstGeom prst="rect">
            <a:avLst/>
          </a:prstGeom>
        </p:spPr>
      </p:pic>
      <p:pic>
        <p:nvPicPr>
          <p:cNvPr id="8" name="Picture 7">
            <a:extLst>
              <a:ext uri="{FF2B5EF4-FFF2-40B4-BE49-F238E27FC236}">
                <a16:creationId xmlns:a16="http://schemas.microsoft.com/office/drawing/2014/main" id="{FD7717ED-B91B-A24E-395B-17B565A1F9E5}"/>
              </a:ext>
            </a:extLst>
          </p:cNvPr>
          <p:cNvPicPr>
            <a:picLocks noChangeAspect="1"/>
          </p:cNvPicPr>
          <p:nvPr/>
        </p:nvPicPr>
        <p:blipFill>
          <a:blip r:embed="rId5"/>
          <a:stretch>
            <a:fillRect/>
          </a:stretch>
        </p:blipFill>
        <p:spPr>
          <a:xfrm>
            <a:off x="8580475" y="2628987"/>
            <a:ext cx="8874746" cy="5029023"/>
          </a:xfrm>
          <a:prstGeom prst="rect">
            <a:avLst/>
          </a:prstGeom>
          <a:ln>
            <a:solidFill>
              <a:schemeClr val="tx1"/>
            </a:solidFill>
          </a:ln>
        </p:spPr>
      </p:pic>
    </p:spTree>
    <p:extLst>
      <p:ext uri="{BB962C8B-B14F-4D97-AF65-F5344CB8AC3E}">
        <p14:creationId xmlns:p14="http://schemas.microsoft.com/office/powerpoint/2010/main" val="32577138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44F9D-4BDE-F11C-0261-7B6A3C791657}"/>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62CFA8E-1B32-1447-05B2-EEE4B0F5F43C}"/>
              </a:ext>
            </a:extLst>
          </p:cNvPr>
          <p:cNvSpPr txBox="1"/>
          <p:nvPr/>
        </p:nvSpPr>
        <p:spPr>
          <a:xfrm>
            <a:off x="0" y="301999"/>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Curve Widening</a:t>
            </a:r>
          </a:p>
        </p:txBody>
      </p:sp>
      <p:pic>
        <p:nvPicPr>
          <p:cNvPr id="3" name="Picture 2">
            <a:extLst>
              <a:ext uri="{FF2B5EF4-FFF2-40B4-BE49-F238E27FC236}">
                <a16:creationId xmlns:a16="http://schemas.microsoft.com/office/drawing/2014/main" id="{78F99AD6-0B20-677F-D6BC-63ACC0EED701}"/>
              </a:ext>
            </a:extLst>
          </p:cNvPr>
          <p:cNvPicPr>
            <a:picLocks noChangeAspect="1"/>
          </p:cNvPicPr>
          <p:nvPr/>
        </p:nvPicPr>
        <p:blipFill>
          <a:blip r:embed="rId3"/>
          <a:stretch>
            <a:fillRect/>
          </a:stretch>
        </p:blipFill>
        <p:spPr>
          <a:xfrm>
            <a:off x="1201733" y="1426907"/>
            <a:ext cx="8849033" cy="7433187"/>
          </a:xfrm>
          <a:prstGeom prst="rect">
            <a:avLst/>
          </a:prstGeom>
        </p:spPr>
      </p:pic>
      <p:pic>
        <p:nvPicPr>
          <p:cNvPr id="7" name="Picture 6">
            <a:extLst>
              <a:ext uri="{FF2B5EF4-FFF2-40B4-BE49-F238E27FC236}">
                <a16:creationId xmlns:a16="http://schemas.microsoft.com/office/drawing/2014/main" id="{15838A6E-A612-8137-5A33-142E7A71629F}"/>
              </a:ext>
            </a:extLst>
          </p:cNvPr>
          <p:cNvPicPr>
            <a:picLocks noChangeAspect="1"/>
          </p:cNvPicPr>
          <p:nvPr/>
        </p:nvPicPr>
        <p:blipFill>
          <a:blip r:embed="rId4"/>
          <a:stretch>
            <a:fillRect/>
          </a:stretch>
        </p:blipFill>
        <p:spPr>
          <a:xfrm>
            <a:off x="10343073" y="1844345"/>
            <a:ext cx="6488481" cy="5752868"/>
          </a:xfrm>
          <a:prstGeom prst="rect">
            <a:avLst/>
          </a:prstGeom>
          <a:ln>
            <a:solidFill>
              <a:schemeClr val="tx1"/>
            </a:solidFill>
          </a:ln>
        </p:spPr>
      </p:pic>
      <p:sp>
        <p:nvSpPr>
          <p:cNvPr id="9" name="TextBox 8">
            <a:extLst>
              <a:ext uri="{FF2B5EF4-FFF2-40B4-BE49-F238E27FC236}">
                <a16:creationId xmlns:a16="http://schemas.microsoft.com/office/drawing/2014/main" id="{97E67955-A59F-810C-4B7D-52A15F8D74C0}"/>
              </a:ext>
            </a:extLst>
          </p:cNvPr>
          <p:cNvSpPr txBox="1"/>
          <p:nvPr/>
        </p:nvSpPr>
        <p:spPr>
          <a:xfrm>
            <a:off x="10343073" y="7890597"/>
            <a:ext cx="7803984" cy="923330"/>
          </a:xfrm>
          <a:prstGeom prst="rect">
            <a:avLst/>
          </a:prstGeom>
          <a:noFill/>
        </p:spPr>
        <p:txBody>
          <a:bodyPr wrap="square">
            <a:spAutoFit/>
          </a:bodyPr>
          <a:lstStyle/>
          <a:p>
            <a:r>
              <a:rPr lang="en-US" sz="2700" dirty="0">
                <a:solidFill>
                  <a:srgbClr val="000000"/>
                </a:solidFill>
                <a:latin typeface="Aptos" panose="020B0004020202020204" pitchFamily="34" charset="0"/>
              </a:rPr>
              <a:t>Image Source: AASHTO Highway Safety Manual Figure 10-8 </a:t>
            </a:r>
            <a:endParaRPr lang="en-US" dirty="0"/>
          </a:p>
        </p:txBody>
      </p:sp>
      <p:pic>
        <p:nvPicPr>
          <p:cNvPr id="12" name="Picture 11">
            <a:extLst>
              <a:ext uri="{FF2B5EF4-FFF2-40B4-BE49-F238E27FC236}">
                <a16:creationId xmlns:a16="http://schemas.microsoft.com/office/drawing/2014/main" id="{7272C63D-DA54-69B3-5775-CCCBEF20BACA}"/>
              </a:ext>
            </a:extLst>
          </p:cNvPr>
          <p:cNvPicPr>
            <a:picLocks noChangeAspect="1"/>
          </p:cNvPicPr>
          <p:nvPr/>
        </p:nvPicPr>
        <p:blipFill>
          <a:blip r:embed="rId5"/>
          <a:stretch>
            <a:fillRect/>
          </a:stretch>
        </p:blipFill>
        <p:spPr>
          <a:xfrm>
            <a:off x="12472416" y="-14469"/>
            <a:ext cx="5815584" cy="1374066"/>
          </a:xfrm>
          <a:prstGeom prst="rect">
            <a:avLst/>
          </a:prstGeom>
        </p:spPr>
      </p:pic>
    </p:spTree>
    <p:extLst>
      <p:ext uri="{BB962C8B-B14F-4D97-AF65-F5344CB8AC3E}">
        <p14:creationId xmlns:p14="http://schemas.microsoft.com/office/powerpoint/2010/main" val="41171351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F0D9C-3C29-9DA4-2029-8B56374137E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F642AEA-484C-1BAF-313A-EE69727B96DB}"/>
              </a:ext>
            </a:extLst>
          </p:cNvPr>
          <p:cNvPicPr>
            <a:picLocks noChangeAspect="1"/>
          </p:cNvPicPr>
          <p:nvPr/>
        </p:nvPicPr>
        <p:blipFill>
          <a:blip r:embed="rId3"/>
          <a:stretch>
            <a:fillRect/>
          </a:stretch>
        </p:blipFill>
        <p:spPr>
          <a:xfrm>
            <a:off x="12473490" y="0"/>
            <a:ext cx="5868801" cy="1371600"/>
          </a:xfrm>
          <a:prstGeom prst="rect">
            <a:avLst/>
          </a:prstGeom>
        </p:spPr>
      </p:pic>
      <p:sp>
        <p:nvSpPr>
          <p:cNvPr id="11" name="TextBox 10">
            <a:extLst>
              <a:ext uri="{FF2B5EF4-FFF2-40B4-BE49-F238E27FC236}">
                <a16:creationId xmlns:a16="http://schemas.microsoft.com/office/drawing/2014/main" id="{BA70EA35-D940-8DA2-C5AC-4E32C20E52CB}"/>
              </a:ext>
            </a:extLst>
          </p:cNvPr>
          <p:cNvSpPr txBox="1"/>
          <p:nvPr/>
        </p:nvSpPr>
        <p:spPr>
          <a:xfrm>
            <a:off x="0" y="316469"/>
            <a:ext cx="12473490" cy="738664"/>
          </a:xfrm>
          <a:prstGeom prst="rect">
            <a:avLst/>
          </a:prstGeom>
          <a:solidFill>
            <a:schemeClr val="accent1"/>
          </a:solidFill>
        </p:spPr>
        <p:txBody>
          <a:bodyPr wrap="square" rtlCol="0" anchor="ctr">
            <a:spAutoFit/>
          </a:bodyPr>
          <a:lstStyle/>
          <a:p>
            <a:pPr algn="ctr"/>
            <a:r>
              <a:rPr lang="en-US" sz="4200" b="1" dirty="0">
                <a:solidFill>
                  <a:schemeClr val="bg1"/>
                </a:solidFill>
              </a:rPr>
              <a:t>Address Visual Traps with Pavement Markings</a:t>
            </a:r>
          </a:p>
        </p:txBody>
      </p:sp>
      <p:pic>
        <p:nvPicPr>
          <p:cNvPr id="15" name="Picture 14">
            <a:extLst>
              <a:ext uri="{FF2B5EF4-FFF2-40B4-BE49-F238E27FC236}">
                <a16:creationId xmlns:a16="http://schemas.microsoft.com/office/drawing/2014/main" id="{AC04B7ED-EAFB-75AE-6C3F-DB08639F6F61}"/>
              </a:ext>
            </a:extLst>
          </p:cNvPr>
          <p:cNvPicPr>
            <a:picLocks noChangeAspect="1"/>
          </p:cNvPicPr>
          <p:nvPr/>
        </p:nvPicPr>
        <p:blipFill>
          <a:blip r:embed="rId4"/>
          <a:stretch>
            <a:fillRect/>
          </a:stretch>
        </p:blipFill>
        <p:spPr>
          <a:xfrm>
            <a:off x="790688" y="2145294"/>
            <a:ext cx="9488244" cy="5996412"/>
          </a:xfrm>
          <a:prstGeom prst="rect">
            <a:avLst/>
          </a:prstGeom>
        </p:spPr>
      </p:pic>
      <p:pic>
        <p:nvPicPr>
          <p:cNvPr id="17" name="Picture 16">
            <a:extLst>
              <a:ext uri="{FF2B5EF4-FFF2-40B4-BE49-F238E27FC236}">
                <a16:creationId xmlns:a16="http://schemas.microsoft.com/office/drawing/2014/main" id="{CCBFAB37-CD81-1AA8-B6CA-179B92A043D5}"/>
              </a:ext>
            </a:extLst>
          </p:cNvPr>
          <p:cNvPicPr>
            <a:picLocks noChangeAspect="1"/>
          </p:cNvPicPr>
          <p:nvPr/>
        </p:nvPicPr>
        <p:blipFill>
          <a:blip r:embed="rId5"/>
          <a:stretch>
            <a:fillRect/>
          </a:stretch>
        </p:blipFill>
        <p:spPr>
          <a:xfrm>
            <a:off x="11184628" y="2129493"/>
            <a:ext cx="6597764" cy="6012213"/>
          </a:xfrm>
          <a:prstGeom prst="rect">
            <a:avLst/>
          </a:prstGeom>
        </p:spPr>
      </p:pic>
    </p:spTree>
    <p:extLst>
      <p:ext uri="{BB962C8B-B14F-4D97-AF65-F5344CB8AC3E}">
        <p14:creationId xmlns:p14="http://schemas.microsoft.com/office/powerpoint/2010/main" val="26879528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B30AF-D886-2179-1069-C955C952CCC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720294C-E094-CF32-1BD5-ABF6FF1F87A4}"/>
              </a:ext>
            </a:extLst>
          </p:cNvPr>
          <p:cNvSpPr txBox="1"/>
          <p:nvPr/>
        </p:nvSpPr>
        <p:spPr>
          <a:xfrm>
            <a:off x="0" y="302000"/>
            <a:ext cx="12467844" cy="738664"/>
          </a:xfrm>
          <a:prstGeom prst="rect">
            <a:avLst/>
          </a:prstGeom>
          <a:solidFill>
            <a:schemeClr val="accent1"/>
          </a:solidFill>
        </p:spPr>
        <p:txBody>
          <a:bodyPr wrap="square" rtlCol="0" anchor="ctr">
            <a:spAutoFit/>
          </a:bodyPr>
          <a:lstStyle/>
          <a:p>
            <a:pPr algn="ctr"/>
            <a:r>
              <a:rPr lang="en-US" sz="4200" b="1" dirty="0">
                <a:solidFill>
                  <a:schemeClr val="bg1"/>
                </a:solidFill>
              </a:rPr>
              <a:t>Supplemental In-Lane Pavement Markings</a:t>
            </a:r>
          </a:p>
        </p:txBody>
      </p:sp>
      <p:pic>
        <p:nvPicPr>
          <p:cNvPr id="2" name="Picture 1">
            <a:extLst>
              <a:ext uri="{FF2B5EF4-FFF2-40B4-BE49-F238E27FC236}">
                <a16:creationId xmlns:a16="http://schemas.microsoft.com/office/drawing/2014/main" id="{69BD1E23-CEA6-15ED-C18D-D9E974D72D6F}"/>
              </a:ext>
            </a:extLst>
          </p:cNvPr>
          <p:cNvPicPr>
            <a:picLocks noChangeAspect="1"/>
          </p:cNvPicPr>
          <p:nvPr/>
        </p:nvPicPr>
        <p:blipFill>
          <a:blip r:embed="rId3"/>
          <a:stretch>
            <a:fillRect/>
          </a:stretch>
        </p:blipFill>
        <p:spPr>
          <a:xfrm>
            <a:off x="12472416" y="-14469"/>
            <a:ext cx="5815584" cy="1374066"/>
          </a:xfrm>
          <a:prstGeom prst="rect">
            <a:avLst/>
          </a:prstGeom>
        </p:spPr>
      </p:pic>
      <p:pic>
        <p:nvPicPr>
          <p:cNvPr id="6" name="Picture 5">
            <a:extLst>
              <a:ext uri="{FF2B5EF4-FFF2-40B4-BE49-F238E27FC236}">
                <a16:creationId xmlns:a16="http://schemas.microsoft.com/office/drawing/2014/main" id="{A413DBF1-DB2B-4E7F-9763-AA3F43EBD351}"/>
              </a:ext>
            </a:extLst>
          </p:cNvPr>
          <p:cNvPicPr>
            <a:picLocks noChangeAspect="1"/>
          </p:cNvPicPr>
          <p:nvPr/>
        </p:nvPicPr>
        <p:blipFill>
          <a:blip r:embed="rId4"/>
          <a:stretch>
            <a:fillRect/>
          </a:stretch>
        </p:blipFill>
        <p:spPr>
          <a:xfrm>
            <a:off x="3818941" y="1875170"/>
            <a:ext cx="10650119" cy="6536661"/>
          </a:xfrm>
          <a:prstGeom prst="rect">
            <a:avLst/>
          </a:prstGeom>
        </p:spPr>
      </p:pic>
      <p:sp>
        <p:nvSpPr>
          <p:cNvPr id="9" name="TextBox 8">
            <a:extLst>
              <a:ext uri="{FF2B5EF4-FFF2-40B4-BE49-F238E27FC236}">
                <a16:creationId xmlns:a16="http://schemas.microsoft.com/office/drawing/2014/main" id="{7BFD4E8D-FBB5-A359-6AEA-78E0F7C6975B}"/>
              </a:ext>
            </a:extLst>
          </p:cNvPr>
          <p:cNvSpPr txBox="1"/>
          <p:nvPr/>
        </p:nvSpPr>
        <p:spPr>
          <a:xfrm>
            <a:off x="7005918" y="8650404"/>
            <a:ext cx="4276164" cy="507831"/>
          </a:xfrm>
          <a:prstGeom prst="rect">
            <a:avLst/>
          </a:prstGeom>
          <a:noFill/>
        </p:spPr>
        <p:txBody>
          <a:bodyPr wrap="square">
            <a:spAutoFit/>
          </a:bodyPr>
          <a:lstStyle/>
          <a:p>
            <a:r>
              <a:rPr lang="en-US" sz="2700" dirty="0">
                <a:solidFill>
                  <a:srgbClr val="000000"/>
                </a:solidFill>
                <a:latin typeface="Aptos" panose="020B0004020202020204" pitchFamily="34" charset="0"/>
              </a:rPr>
              <a:t>Image Source: Frank Julian </a:t>
            </a:r>
            <a:endParaRPr lang="en-US" dirty="0"/>
          </a:p>
        </p:txBody>
      </p:sp>
    </p:spTree>
    <p:extLst>
      <p:ext uri="{BB962C8B-B14F-4D97-AF65-F5344CB8AC3E}">
        <p14:creationId xmlns:p14="http://schemas.microsoft.com/office/powerpoint/2010/main" val="3195423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A9D83-5718-FB53-329C-1215A7256E6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6DF72D51-7F5C-8BD2-4382-249784992AA2}"/>
              </a:ext>
            </a:extLst>
          </p:cNvPr>
          <p:cNvSpPr txBox="1"/>
          <p:nvPr/>
        </p:nvSpPr>
        <p:spPr>
          <a:xfrm>
            <a:off x="0" y="316468"/>
            <a:ext cx="12680301" cy="738664"/>
          </a:xfrm>
          <a:prstGeom prst="rect">
            <a:avLst/>
          </a:prstGeom>
          <a:solidFill>
            <a:schemeClr val="accent1"/>
          </a:solidFill>
        </p:spPr>
        <p:txBody>
          <a:bodyPr wrap="square" rtlCol="0" anchor="ctr">
            <a:spAutoFit/>
          </a:bodyPr>
          <a:lstStyle/>
          <a:p>
            <a:pPr algn="ctr"/>
            <a:r>
              <a:rPr lang="en-US" sz="4200" b="1" dirty="0">
                <a:solidFill>
                  <a:schemeClr val="bg1"/>
                </a:solidFill>
              </a:rPr>
              <a:t>Back-In Angle Parking</a:t>
            </a:r>
          </a:p>
        </p:txBody>
      </p:sp>
      <p:pic>
        <p:nvPicPr>
          <p:cNvPr id="15" name="Picture 14">
            <a:extLst>
              <a:ext uri="{FF2B5EF4-FFF2-40B4-BE49-F238E27FC236}">
                <a16:creationId xmlns:a16="http://schemas.microsoft.com/office/drawing/2014/main" id="{A87F8E1E-77CE-9B17-089B-6A0801304FCC}"/>
              </a:ext>
            </a:extLst>
          </p:cNvPr>
          <p:cNvPicPr>
            <a:picLocks noChangeAspect="1"/>
          </p:cNvPicPr>
          <p:nvPr/>
        </p:nvPicPr>
        <p:blipFill>
          <a:blip r:embed="rId3"/>
          <a:stretch>
            <a:fillRect/>
          </a:stretch>
        </p:blipFill>
        <p:spPr>
          <a:xfrm>
            <a:off x="12680301" y="0"/>
            <a:ext cx="5607699" cy="1371600"/>
          </a:xfrm>
          <a:prstGeom prst="rect">
            <a:avLst/>
          </a:prstGeom>
        </p:spPr>
      </p:pic>
      <p:pic>
        <p:nvPicPr>
          <p:cNvPr id="17" name="Picture 16">
            <a:extLst>
              <a:ext uri="{FF2B5EF4-FFF2-40B4-BE49-F238E27FC236}">
                <a16:creationId xmlns:a16="http://schemas.microsoft.com/office/drawing/2014/main" id="{755C7D27-9E74-FFA8-E178-44CBE0BC673F}"/>
              </a:ext>
            </a:extLst>
          </p:cNvPr>
          <p:cNvPicPr>
            <a:picLocks noChangeAspect="1"/>
          </p:cNvPicPr>
          <p:nvPr/>
        </p:nvPicPr>
        <p:blipFill>
          <a:blip r:embed="rId4"/>
          <a:stretch>
            <a:fillRect/>
          </a:stretch>
        </p:blipFill>
        <p:spPr>
          <a:xfrm>
            <a:off x="3221473" y="1678194"/>
            <a:ext cx="11845055" cy="7317888"/>
          </a:xfrm>
          <a:prstGeom prst="rect">
            <a:avLst/>
          </a:prstGeom>
        </p:spPr>
      </p:pic>
    </p:spTree>
    <p:extLst>
      <p:ext uri="{BB962C8B-B14F-4D97-AF65-F5344CB8AC3E}">
        <p14:creationId xmlns:p14="http://schemas.microsoft.com/office/powerpoint/2010/main" val="21604248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305F1-49F1-EBBE-E96B-0CA18CB7681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898C625-91FA-725D-7487-F713EDFC6323}"/>
              </a:ext>
            </a:extLst>
          </p:cNvPr>
          <p:cNvSpPr txBox="1"/>
          <p:nvPr/>
        </p:nvSpPr>
        <p:spPr>
          <a:xfrm>
            <a:off x="0" y="-12199"/>
            <a:ext cx="12494281" cy="1384995"/>
          </a:xfrm>
          <a:prstGeom prst="rect">
            <a:avLst/>
          </a:prstGeom>
          <a:solidFill>
            <a:schemeClr val="accent3"/>
          </a:solidFill>
        </p:spPr>
        <p:txBody>
          <a:bodyPr wrap="square" rtlCol="0" anchor="ctr">
            <a:spAutoFit/>
          </a:bodyPr>
          <a:lstStyle/>
          <a:p>
            <a:pPr algn="ctr"/>
            <a:r>
              <a:rPr lang="en-US" sz="4200" b="1" dirty="0">
                <a:solidFill>
                  <a:schemeClr val="bg1"/>
                </a:solidFill>
              </a:rPr>
              <a:t>Convert Low Volume Intersections to </a:t>
            </a:r>
          </a:p>
          <a:p>
            <a:pPr algn="ctr"/>
            <a:r>
              <a:rPr lang="en-US" sz="4200" b="1" dirty="0">
                <a:solidFill>
                  <a:schemeClr val="bg1"/>
                </a:solidFill>
              </a:rPr>
              <a:t>All-Way Stop Control</a:t>
            </a:r>
          </a:p>
        </p:txBody>
      </p:sp>
      <p:pic>
        <p:nvPicPr>
          <p:cNvPr id="3" name="Picture 2">
            <a:extLst>
              <a:ext uri="{FF2B5EF4-FFF2-40B4-BE49-F238E27FC236}">
                <a16:creationId xmlns:a16="http://schemas.microsoft.com/office/drawing/2014/main" id="{8D4F3C5A-F25E-E915-B619-A9F389181361}"/>
              </a:ext>
            </a:extLst>
          </p:cNvPr>
          <p:cNvPicPr>
            <a:picLocks noChangeAspect="1"/>
          </p:cNvPicPr>
          <p:nvPr/>
        </p:nvPicPr>
        <p:blipFill>
          <a:blip r:embed="rId3"/>
          <a:stretch>
            <a:fillRect/>
          </a:stretch>
        </p:blipFill>
        <p:spPr>
          <a:xfrm>
            <a:off x="3870526" y="1956327"/>
            <a:ext cx="10546949" cy="6515916"/>
          </a:xfrm>
          <a:prstGeom prst="rect">
            <a:avLst/>
          </a:prstGeom>
        </p:spPr>
      </p:pic>
      <p:pic>
        <p:nvPicPr>
          <p:cNvPr id="4" name="Picture 3">
            <a:extLst>
              <a:ext uri="{FF2B5EF4-FFF2-40B4-BE49-F238E27FC236}">
                <a16:creationId xmlns:a16="http://schemas.microsoft.com/office/drawing/2014/main" id="{E9C401CF-55A0-C26B-A424-5393B4EE1B34}"/>
              </a:ext>
            </a:extLst>
          </p:cNvPr>
          <p:cNvPicPr>
            <a:picLocks noChangeAspect="1"/>
          </p:cNvPicPr>
          <p:nvPr/>
        </p:nvPicPr>
        <p:blipFill>
          <a:blip r:embed="rId4"/>
          <a:stretch>
            <a:fillRect/>
          </a:stretch>
        </p:blipFill>
        <p:spPr>
          <a:xfrm>
            <a:off x="12473490" y="-43422"/>
            <a:ext cx="5815584" cy="1416218"/>
          </a:xfrm>
          <a:prstGeom prst="rect">
            <a:avLst/>
          </a:prstGeom>
        </p:spPr>
      </p:pic>
    </p:spTree>
    <p:extLst>
      <p:ext uri="{BB962C8B-B14F-4D97-AF65-F5344CB8AC3E}">
        <p14:creationId xmlns:p14="http://schemas.microsoft.com/office/powerpoint/2010/main" val="2775643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536F93-94D7-A2D3-D642-0E2679E78D5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9692F83-7F48-DE5F-A0A0-F831C016E9BA}"/>
              </a:ext>
            </a:extLst>
          </p:cNvPr>
          <p:cNvSpPr txBox="1"/>
          <p:nvPr/>
        </p:nvSpPr>
        <p:spPr>
          <a:xfrm>
            <a:off x="0" y="316468"/>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Positive Offset Turn Lanes</a:t>
            </a:r>
          </a:p>
        </p:txBody>
      </p:sp>
      <p:pic>
        <p:nvPicPr>
          <p:cNvPr id="2" name="Picture 1">
            <a:extLst>
              <a:ext uri="{FF2B5EF4-FFF2-40B4-BE49-F238E27FC236}">
                <a16:creationId xmlns:a16="http://schemas.microsoft.com/office/drawing/2014/main" id="{FB9C54EE-672A-7195-DDD3-5CB71B5045E8}"/>
              </a:ext>
            </a:extLst>
          </p:cNvPr>
          <p:cNvPicPr>
            <a:picLocks noChangeAspect="1"/>
          </p:cNvPicPr>
          <p:nvPr/>
        </p:nvPicPr>
        <p:blipFill>
          <a:blip r:embed="rId3"/>
          <a:stretch>
            <a:fillRect/>
          </a:stretch>
        </p:blipFill>
        <p:spPr>
          <a:xfrm>
            <a:off x="12467844" y="0"/>
            <a:ext cx="5868804" cy="1371600"/>
          </a:xfrm>
          <a:prstGeom prst="rect">
            <a:avLst/>
          </a:prstGeom>
        </p:spPr>
      </p:pic>
      <p:pic>
        <p:nvPicPr>
          <p:cNvPr id="8" name="Picture 7">
            <a:extLst>
              <a:ext uri="{FF2B5EF4-FFF2-40B4-BE49-F238E27FC236}">
                <a16:creationId xmlns:a16="http://schemas.microsoft.com/office/drawing/2014/main" id="{5F62D01E-A7F3-38C0-7FBE-C41951E929E6}"/>
              </a:ext>
            </a:extLst>
          </p:cNvPr>
          <p:cNvPicPr>
            <a:picLocks noChangeAspect="1"/>
          </p:cNvPicPr>
          <p:nvPr/>
        </p:nvPicPr>
        <p:blipFill>
          <a:blip r:embed="rId4"/>
          <a:stretch>
            <a:fillRect/>
          </a:stretch>
        </p:blipFill>
        <p:spPr>
          <a:xfrm>
            <a:off x="9271591" y="2671432"/>
            <a:ext cx="8545118" cy="5501456"/>
          </a:xfrm>
          <a:prstGeom prst="rect">
            <a:avLst/>
          </a:prstGeom>
        </p:spPr>
      </p:pic>
      <p:pic>
        <p:nvPicPr>
          <p:cNvPr id="12" name="Picture 11">
            <a:extLst>
              <a:ext uri="{FF2B5EF4-FFF2-40B4-BE49-F238E27FC236}">
                <a16:creationId xmlns:a16="http://schemas.microsoft.com/office/drawing/2014/main" id="{ECA9D44E-7BBC-9B94-D87F-6A24E6FD7287}"/>
              </a:ext>
            </a:extLst>
          </p:cNvPr>
          <p:cNvPicPr>
            <a:picLocks noChangeAspect="1"/>
          </p:cNvPicPr>
          <p:nvPr/>
        </p:nvPicPr>
        <p:blipFill>
          <a:blip r:embed="rId5"/>
          <a:stretch>
            <a:fillRect/>
          </a:stretch>
        </p:blipFill>
        <p:spPr>
          <a:xfrm>
            <a:off x="471293" y="2679406"/>
            <a:ext cx="7744646" cy="4784651"/>
          </a:xfrm>
          <a:prstGeom prst="rect">
            <a:avLst/>
          </a:prstGeom>
        </p:spPr>
      </p:pic>
    </p:spTree>
    <p:extLst>
      <p:ext uri="{BB962C8B-B14F-4D97-AF65-F5344CB8AC3E}">
        <p14:creationId xmlns:p14="http://schemas.microsoft.com/office/powerpoint/2010/main" val="40002313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0BCA5-9752-AA9B-D415-A0000A5B6FC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BA7C294-9EE6-5329-A85F-ED8E95A644B3}"/>
              </a:ext>
            </a:extLst>
          </p:cNvPr>
          <p:cNvSpPr txBox="1"/>
          <p:nvPr/>
        </p:nvSpPr>
        <p:spPr>
          <a:xfrm>
            <a:off x="0" y="302000"/>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Two Way Left Turn Lane Restrictions</a:t>
            </a:r>
          </a:p>
        </p:txBody>
      </p:sp>
      <p:pic>
        <p:nvPicPr>
          <p:cNvPr id="2" name="Picture 1">
            <a:extLst>
              <a:ext uri="{FF2B5EF4-FFF2-40B4-BE49-F238E27FC236}">
                <a16:creationId xmlns:a16="http://schemas.microsoft.com/office/drawing/2014/main" id="{8AACEE36-AB34-FA37-B927-F31178B56CC9}"/>
              </a:ext>
            </a:extLst>
          </p:cNvPr>
          <p:cNvPicPr>
            <a:picLocks noChangeAspect="1"/>
          </p:cNvPicPr>
          <p:nvPr/>
        </p:nvPicPr>
        <p:blipFill>
          <a:blip r:embed="rId3"/>
          <a:stretch>
            <a:fillRect/>
          </a:stretch>
        </p:blipFill>
        <p:spPr>
          <a:xfrm>
            <a:off x="12467846" y="-14469"/>
            <a:ext cx="5820156" cy="1371600"/>
          </a:xfrm>
          <a:prstGeom prst="rect">
            <a:avLst/>
          </a:prstGeom>
        </p:spPr>
      </p:pic>
      <p:pic>
        <p:nvPicPr>
          <p:cNvPr id="7" name="Picture 6">
            <a:extLst>
              <a:ext uri="{FF2B5EF4-FFF2-40B4-BE49-F238E27FC236}">
                <a16:creationId xmlns:a16="http://schemas.microsoft.com/office/drawing/2014/main" id="{E0162DE0-E7C7-0FB8-079C-679910CE5B07}"/>
              </a:ext>
            </a:extLst>
          </p:cNvPr>
          <p:cNvPicPr>
            <a:picLocks noChangeAspect="1"/>
          </p:cNvPicPr>
          <p:nvPr/>
        </p:nvPicPr>
        <p:blipFill>
          <a:blip r:embed="rId4"/>
          <a:stretch>
            <a:fillRect/>
          </a:stretch>
        </p:blipFill>
        <p:spPr>
          <a:xfrm>
            <a:off x="218726" y="1674472"/>
            <a:ext cx="8797637" cy="5589581"/>
          </a:xfrm>
          <a:prstGeom prst="rect">
            <a:avLst/>
          </a:prstGeom>
        </p:spPr>
      </p:pic>
      <p:pic>
        <p:nvPicPr>
          <p:cNvPr id="10" name="Picture 9">
            <a:extLst>
              <a:ext uri="{FF2B5EF4-FFF2-40B4-BE49-F238E27FC236}">
                <a16:creationId xmlns:a16="http://schemas.microsoft.com/office/drawing/2014/main" id="{6D4C288B-D4F9-836D-8826-D7B09E21B14D}"/>
              </a:ext>
            </a:extLst>
          </p:cNvPr>
          <p:cNvPicPr>
            <a:picLocks noChangeAspect="1"/>
          </p:cNvPicPr>
          <p:nvPr/>
        </p:nvPicPr>
        <p:blipFill>
          <a:blip r:embed="rId5"/>
          <a:stretch>
            <a:fillRect/>
          </a:stretch>
        </p:blipFill>
        <p:spPr>
          <a:xfrm>
            <a:off x="9538501" y="2982278"/>
            <a:ext cx="8530775" cy="5789583"/>
          </a:xfrm>
          <a:prstGeom prst="rect">
            <a:avLst/>
          </a:prstGeom>
        </p:spPr>
      </p:pic>
    </p:spTree>
    <p:extLst>
      <p:ext uri="{BB962C8B-B14F-4D97-AF65-F5344CB8AC3E}">
        <p14:creationId xmlns:p14="http://schemas.microsoft.com/office/powerpoint/2010/main" val="30084942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40DB1-8EEF-65D1-1601-CEC28F20642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8012436-CB5A-CF11-E55A-B89572DBEA0C}"/>
              </a:ext>
            </a:extLst>
          </p:cNvPr>
          <p:cNvSpPr txBox="1"/>
          <p:nvPr/>
        </p:nvSpPr>
        <p:spPr>
          <a:xfrm>
            <a:off x="18393" y="342900"/>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Roadway Reconfiguration</a:t>
            </a:r>
          </a:p>
        </p:txBody>
      </p:sp>
      <p:pic>
        <p:nvPicPr>
          <p:cNvPr id="4" name="Picture 3">
            <a:extLst>
              <a:ext uri="{FF2B5EF4-FFF2-40B4-BE49-F238E27FC236}">
                <a16:creationId xmlns:a16="http://schemas.microsoft.com/office/drawing/2014/main" id="{6C1FBA24-88C1-60D1-06D4-4ED6259F6EC2}"/>
              </a:ext>
            </a:extLst>
          </p:cNvPr>
          <p:cNvPicPr>
            <a:picLocks noChangeAspect="1"/>
          </p:cNvPicPr>
          <p:nvPr/>
        </p:nvPicPr>
        <p:blipFill>
          <a:blip r:embed="rId3"/>
          <a:stretch>
            <a:fillRect/>
          </a:stretch>
        </p:blipFill>
        <p:spPr>
          <a:xfrm>
            <a:off x="12467844" y="0"/>
            <a:ext cx="5868804" cy="1371600"/>
          </a:xfrm>
          <a:prstGeom prst="rect">
            <a:avLst/>
          </a:prstGeom>
        </p:spPr>
      </p:pic>
      <p:pic>
        <p:nvPicPr>
          <p:cNvPr id="2" name="Picture 1">
            <a:extLst>
              <a:ext uri="{FF2B5EF4-FFF2-40B4-BE49-F238E27FC236}">
                <a16:creationId xmlns:a16="http://schemas.microsoft.com/office/drawing/2014/main" id="{B7F93614-69CA-6FE3-B219-2323D60E9078}"/>
              </a:ext>
            </a:extLst>
          </p:cNvPr>
          <p:cNvPicPr>
            <a:picLocks noChangeAspect="1"/>
          </p:cNvPicPr>
          <p:nvPr/>
        </p:nvPicPr>
        <p:blipFill>
          <a:blip r:embed="rId4"/>
          <a:stretch>
            <a:fillRect/>
          </a:stretch>
        </p:blipFill>
        <p:spPr>
          <a:xfrm>
            <a:off x="3561711" y="2290067"/>
            <a:ext cx="11164578" cy="5706867"/>
          </a:xfrm>
          <a:prstGeom prst="rect">
            <a:avLst/>
          </a:prstGeom>
        </p:spPr>
      </p:pic>
    </p:spTree>
    <p:extLst>
      <p:ext uri="{BB962C8B-B14F-4D97-AF65-F5344CB8AC3E}">
        <p14:creationId xmlns:p14="http://schemas.microsoft.com/office/powerpoint/2010/main" val="31189000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31DD9-1F8E-063C-BEEB-1707AC9F73EF}"/>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033B2F9-C096-B4D6-1B36-119849EEDFE5}"/>
              </a:ext>
            </a:extLst>
          </p:cNvPr>
          <p:cNvSpPr txBox="1"/>
          <p:nvPr/>
        </p:nvSpPr>
        <p:spPr>
          <a:xfrm>
            <a:off x="0" y="316468"/>
            <a:ext cx="12467844" cy="738664"/>
          </a:xfrm>
          <a:prstGeom prst="rect">
            <a:avLst/>
          </a:prstGeom>
          <a:solidFill>
            <a:schemeClr val="accent3"/>
          </a:solidFill>
        </p:spPr>
        <p:txBody>
          <a:bodyPr wrap="square" rtlCol="0" anchor="ctr">
            <a:spAutoFit/>
          </a:bodyPr>
          <a:lstStyle/>
          <a:p>
            <a:pPr algn="ctr"/>
            <a:r>
              <a:rPr lang="en-US" sz="4200" b="1" dirty="0">
                <a:solidFill>
                  <a:schemeClr val="bg1"/>
                </a:solidFill>
              </a:rPr>
              <a:t>Slope Flattening</a:t>
            </a:r>
          </a:p>
        </p:txBody>
      </p:sp>
      <p:pic>
        <p:nvPicPr>
          <p:cNvPr id="3" name="Picture 2">
            <a:extLst>
              <a:ext uri="{FF2B5EF4-FFF2-40B4-BE49-F238E27FC236}">
                <a16:creationId xmlns:a16="http://schemas.microsoft.com/office/drawing/2014/main" id="{0378B47B-F064-7B08-5430-80820341FF36}"/>
              </a:ext>
            </a:extLst>
          </p:cNvPr>
          <p:cNvPicPr>
            <a:picLocks noChangeAspect="1"/>
          </p:cNvPicPr>
          <p:nvPr/>
        </p:nvPicPr>
        <p:blipFill>
          <a:blip r:embed="rId3"/>
          <a:stretch>
            <a:fillRect/>
          </a:stretch>
        </p:blipFill>
        <p:spPr>
          <a:xfrm>
            <a:off x="12472416" y="-14469"/>
            <a:ext cx="5815584" cy="1374066"/>
          </a:xfrm>
          <a:prstGeom prst="rect">
            <a:avLst/>
          </a:prstGeom>
        </p:spPr>
      </p:pic>
      <p:pic>
        <p:nvPicPr>
          <p:cNvPr id="7" name="Picture 6">
            <a:extLst>
              <a:ext uri="{FF2B5EF4-FFF2-40B4-BE49-F238E27FC236}">
                <a16:creationId xmlns:a16="http://schemas.microsoft.com/office/drawing/2014/main" id="{AF65E64A-805E-7A28-791F-3357AD564B72}"/>
              </a:ext>
            </a:extLst>
          </p:cNvPr>
          <p:cNvPicPr>
            <a:picLocks noChangeAspect="1"/>
          </p:cNvPicPr>
          <p:nvPr/>
        </p:nvPicPr>
        <p:blipFill>
          <a:blip r:embed="rId4"/>
          <a:stretch>
            <a:fillRect/>
          </a:stretch>
        </p:blipFill>
        <p:spPr>
          <a:xfrm>
            <a:off x="445638" y="2213900"/>
            <a:ext cx="8698362" cy="5704860"/>
          </a:xfrm>
          <a:prstGeom prst="rect">
            <a:avLst/>
          </a:prstGeom>
        </p:spPr>
      </p:pic>
      <p:pic>
        <p:nvPicPr>
          <p:cNvPr id="10" name="Picture 9">
            <a:extLst>
              <a:ext uri="{FF2B5EF4-FFF2-40B4-BE49-F238E27FC236}">
                <a16:creationId xmlns:a16="http://schemas.microsoft.com/office/drawing/2014/main" id="{5A1F8701-C4F6-480F-98DB-38B040CE48D4}"/>
              </a:ext>
            </a:extLst>
          </p:cNvPr>
          <p:cNvPicPr>
            <a:picLocks noChangeAspect="1"/>
          </p:cNvPicPr>
          <p:nvPr/>
        </p:nvPicPr>
        <p:blipFill>
          <a:blip r:embed="rId5"/>
          <a:stretch>
            <a:fillRect/>
          </a:stretch>
        </p:blipFill>
        <p:spPr>
          <a:xfrm>
            <a:off x="9144001" y="3221342"/>
            <a:ext cx="7451537" cy="3844316"/>
          </a:xfrm>
          <a:prstGeom prst="rect">
            <a:avLst/>
          </a:prstGeom>
        </p:spPr>
      </p:pic>
    </p:spTree>
    <p:extLst>
      <p:ext uri="{BB962C8B-B14F-4D97-AF65-F5344CB8AC3E}">
        <p14:creationId xmlns:p14="http://schemas.microsoft.com/office/powerpoint/2010/main" val="10262374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33A92-1867-7448-A987-1BFB9476C46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06F05CB-2524-DFB2-9995-E70519863A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A39FD2B-BC30-3F7A-62BE-2589BC7AE8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822FCBD0-8DF1-D99C-5310-1F60FB3A06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Rounded Corners 4">
            <a:extLst>
              <a:ext uri="{FF2B5EF4-FFF2-40B4-BE49-F238E27FC236}">
                <a16:creationId xmlns:a16="http://schemas.microsoft.com/office/drawing/2014/main" id="{E46B07EC-6B24-E37A-29C6-05D0CF6D58EC}"/>
              </a:ext>
            </a:extLst>
          </p:cNvPr>
          <p:cNvSpPr/>
          <p:nvPr/>
        </p:nvSpPr>
        <p:spPr>
          <a:xfrm>
            <a:off x="4488534" y="5673563"/>
            <a:ext cx="8415580" cy="1133546"/>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rgbClr val="F8D575"/>
                </a:solidFill>
              </a:rPr>
              <a:t>   </a:t>
            </a:r>
          </a:p>
        </p:txBody>
      </p:sp>
      <p:pic>
        <p:nvPicPr>
          <p:cNvPr id="7" name="Picture 6">
            <a:extLst>
              <a:ext uri="{FF2B5EF4-FFF2-40B4-BE49-F238E27FC236}">
                <a16:creationId xmlns:a16="http://schemas.microsoft.com/office/drawing/2014/main" id="{EAAB765C-5A99-03C7-DD9B-5C48FF924689}"/>
              </a:ext>
            </a:extLst>
          </p:cNvPr>
          <p:cNvPicPr>
            <a:picLocks noChangeAspect="1"/>
          </p:cNvPicPr>
          <p:nvPr/>
        </p:nvPicPr>
        <p:blipFill>
          <a:blip r:embed="rId5"/>
          <a:srcRect t="6911"/>
          <a:stretch>
            <a:fillRect/>
          </a:stretch>
        </p:blipFill>
        <p:spPr>
          <a:xfrm>
            <a:off x="6374205" y="3834147"/>
            <a:ext cx="4644237" cy="4812378"/>
          </a:xfrm>
          <a:prstGeom prst="ellipse">
            <a:avLst/>
          </a:prstGeom>
        </p:spPr>
      </p:pic>
      <p:sp>
        <p:nvSpPr>
          <p:cNvPr id="4" name="Rectangle 3">
            <a:extLst>
              <a:ext uri="{FF2B5EF4-FFF2-40B4-BE49-F238E27FC236}">
                <a16:creationId xmlns:a16="http://schemas.microsoft.com/office/drawing/2014/main" id="{319A8F8B-E904-2772-D49B-76099665258D}"/>
              </a:ext>
            </a:extLst>
          </p:cNvPr>
          <p:cNvSpPr/>
          <p:nvPr/>
        </p:nvSpPr>
        <p:spPr>
          <a:xfrm>
            <a:off x="3858814" y="1902909"/>
            <a:ext cx="9675020" cy="1538883"/>
          </a:xfrm>
          <a:prstGeom prst="rect">
            <a:avLst/>
          </a:prstGeom>
          <a:noFill/>
        </p:spPr>
        <p:txBody>
          <a:bodyPr wrap="none" lIns="91440" tIns="45720" rIns="91440" bIns="45720">
            <a:spAutoFit/>
          </a:bodyPr>
          <a:lstStyle/>
          <a:p>
            <a:pPr algn="ctr"/>
            <a:r>
              <a:rPr lang="en-US" sz="5400" b="1" dirty="0">
                <a:ln w="0">
                  <a:solidFill>
                    <a:schemeClr val="tx1"/>
                  </a:solidFill>
                </a:ln>
                <a:solidFill>
                  <a:schemeClr val="tx2">
                    <a:lumMod val="75000"/>
                    <a:lumOff val="25000"/>
                  </a:schemeClr>
                </a:solidFill>
                <a:effectLst>
                  <a:outerShdw blurRad="38100" dist="19050" dir="2700000" algn="tl" rotWithShape="0">
                    <a:schemeClr val="dk1">
                      <a:alpha val="40000"/>
                    </a:schemeClr>
                  </a:outerShdw>
                </a:effectLst>
              </a:rPr>
              <a:t>THE SAFE SYSTEM APPROACH</a:t>
            </a:r>
          </a:p>
          <a:p>
            <a:pPr algn="ctr"/>
            <a:r>
              <a:rPr lang="en-US" sz="4000" dirty="0">
                <a:ln w="0"/>
                <a:effectLst>
                  <a:outerShdw blurRad="38100" dist="19050" dir="2700000" algn="tl" rotWithShape="0">
                    <a:schemeClr val="dk1">
                      <a:alpha val="40000"/>
                    </a:schemeClr>
                  </a:outerShdw>
                </a:effectLst>
              </a:rPr>
              <a:t>WHY?  HOW?  WHAT?</a:t>
            </a:r>
            <a:endParaRPr lang="en-US" sz="40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a:extLst>
              <a:ext uri="{FF2B5EF4-FFF2-40B4-BE49-F238E27FC236}">
                <a16:creationId xmlns:a16="http://schemas.microsoft.com/office/drawing/2014/main" id="{1CF483A9-C549-7308-A78C-AD75C5DF6873}"/>
              </a:ext>
            </a:extLst>
          </p:cNvPr>
          <p:cNvSpPr txBox="1"/>
          <p:nvPr/>
        </p:nvSpPr>
        <p:spPr>
          <a:xfrm>
            <a:off x="5038820" y="8874649"/>
            <a:ext cx="7315005" cy="1015663"/>
          </a:xfrm>
          <a:prstGeom prst="rect">
            <a:avLst/>
          </a:prstGeom>
          <a:noFill/>
        </p:spPr>
        <p:txBody>
          <a:bodyPr wrap="square" rtlCol="0">
            <a:spAutoFit/>
          </a:bodyPr>
          <a:lstStyle/>
          <a:p>
            <a:pPr algn="ctr" defTabSz="1371600" eaLnBrk="1" fontAlgn="auto" hangingPunct="1">
              <a:spcBef>
                <a:spcPts val="0"/>
              </a:spcBef>
              <a:spcAft>
                <a:spcPts val="0"/>
              </a:spcAft>
              <a:defRPr/>
            </a:pPr>
            <a:r>
              <a:rPr lang="en-US" sz="6000" b="1" cap="all" dirty="0">
                <a:solidFill>
                  <a:srgbClr val="0E2841">
                    <a:lumMod val="90000"/>
                    <a:lumOff val="10000"/>
                  </a:srgbClr>
                </a:solidFill>
                <a:latin typeface="Aptos" panose="02110004020202020204"/>
              </a:rPr>
              <a:t>THANK YOU!</a:t>
            </a:r>
          </a:p>
        </p:txBody>
      </p:sp>
    </p:spTree>
    <p:extLst>
      <p:ext uri="{BB962C8B-B14F-4D97-AF65-F5344CB8AC3E}">
        <p14:creationId xmlns:p14="http://schemas.microsoft.com/office/powerpoint/2010/main" val="3621118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SA Partnering 2026" id="{8599CF63-A15A-4557-99C5-4DA786BC8CDC}" vid="{E602D81F-5546-4209-8F20-9AC9670FD6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James Hyatt, Mike Vaughn</Speakers>
    <Section xmlns="b47a5aad-adfb-4dac-9d3f-47090e67d565">10, 3</Section>
  </documentManagement>
</p:properties>
</file>

<file path=customXml/itemProps1.xml><?xml version="1.0" encoding="utf-8"?>
<ds:datastoreItem xmlns:ds="http://schemas.openxmlformats.org/officeDocument/2006/customXml" ds:itemID="{CC2F2F32-6815-4700-A959-E7F00CB5D8B1}"/>
</file>

<file path=customXml/itemProps2.xml><?xml version="1.0" encoding="utf-8"?>
<ds:datastoreItem xmlns:ds="http://schemas.openxmlformats.org/officeDocument/2006/customXml" ds:itemID="{EB1FBB55-9342-4EE6-B2D2-819560D84D46}">
  <ds:schemaRefs>
    <ds:schemaRef ds:uri="http://schemas.microsoft.com/sharepoint/v3/contenttype/forms"/>
  </ds:schemaRefs>
</ds:datastoreItem>
</file>

<file path=customXml/itemProps3.xml><?xml version="1.0" encoding="utf-8"?>
<ds:datastoreItem xmlns:ds="http://schemas.openxmlformats.org/officeDocument/2006/customXml" ds:itemID="{1943D755-B8C6-4BDF-908D-B575A8B183B6}">
  <ds:schemaRefs>
    <ds:schemaRef ds:uri="http://schemas.microsoft.com/office/infopath/2007/PartnerControls"/>
    <ds:schemaRef ds:uri="http://purl.org/dc/terms/"/>
    <ds:schemaRef ds:uri="http://schemas.openxmlformats.org/package/2006/metadata/core-properties"/>
    <ds:schemaRef ds:uri="http://purl.org/dc/elements/1.1/"/>
    <ds:schemaRef ds:uri="http://www.w3.org/XML/1998/namespace"/>
    <ds:schemaRef ds:uri="http://schemas.microsoft.com/office/2006/documentManagement/types"/>
    <ds:schemaRef ds:uri="e57a6e2d-dc76-41d1-9897-c02586eb8e57"/>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SSA Partnering 2026</Template>
  <TotalTime>80</TotalTime>
  <Words>5512</Words>
  <Application>Microsoft Office PowerPoint</Application>
  <PresentationFormat>Custom</PresentationFormat>
  <Paragraphs>414</Paragraphs>
  <Slides>60</Slides>
  <Notes>57</Notes>
  <HiddenSlides>4</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60</vt:i4>
      </vt:variant>
    </vt:vector>
  </HeadingPairs>
  <TitlesOfParts>
    <vt:vector size="69" baseType="lpstr">
      <vt:lpstr>Aptos</vt:lpstr>
      <vt:lpstr>Arial</vt:lpstr>
      <vt:lpstr>Calibri</vt:lpstr>
      <vt:lpstr>Cambria</vt:lpstr>
      <vt:lpstr>Helvetica</vt:lpstr>
      <vt:lpstr>Helvetica Light</vt:lpstr>
      <vt:lpstr>MicrogrammaExtDBol</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Vaughn, Mike S (KYTC)</dc:creator>
  <cp:lastModifiedBy>Vaughn, Mike S (KYTC)</cp:lastModifiedBy>
  <cp:revision>1</cp:revision>
  <cp:lastPrinted>2026-08-21T16:23:54Z</cp:lastPrinted>
  <dcterms:created xsi:type="dcterms:W3CDTF">2026-09-03T17:57:20Z</dcterms:created>
  <dcterms:modified xsi:type="dcterms:W3CDTF">2026-09-03T19:17:29Z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